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embeddedFontLst>
    <p:embeddedFont>
      <p:font typeface="Quintessential" panose="020B0604020202020204" charset="0"/>
      <p:regular r:id="rId25"/>
    </p:embeddedFont>
    <p:embeddedFont>
      <p:font typeface="Tahoma" panose="020B0604030504040204" pitchFamily="34" charset="0"/>
      <p:regular r:id="rId26"/>
      <p:bold r:id="rId27"/>
    </p:embeddedFont>
    <p:embeddedFont>
      <p:font typeface="David" panose="020E0502060401010101" pitchFamily="34" charset="-79"/>
      <p:regular r:id="rId28"/>
      <p:bold r:id="rId29"/>
    </p:embeddedFont>
    <p:embeddedFont>
      <p:font typeface="Algerian" panose="04020705040A02060702" pitchFamily="82" charset="0"/>
      <p:regular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5" roundtripDataSignature="AMtx7mg8P5PamU8vBfGH5GUAiDhgBSs55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82" y="1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5.jp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שקופית כותרת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4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4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 rtl="1">
              <a:spcBef>
                <a:spcPts val="0"/>
              </a:spcBef>
              <a:buNone/>
              <a:defRPr/>
            </a:lvl1pPr>
            <a:lvl2pPr marL="0" lvl="1" indent="0" algn="l" rtl="1">
              <a:spcBef>
                <a:spcPts val="0"/>
              </a:spcBef>
              <a:buNone/>
              <a:defRPr/>
            </a:lvl2pPr>
            <a:lvl3pPr marL="0" lvl="2" indent="0" algn="l" rtl="1">
              <a:spcBef>
                <a:spcPts val="0"/>
              </a:spcBef>
              <a:buNone/>
              <a:defRPr/>
            </a:lvl3pPr>
            <a:lvl4pPr marL="0" lvl="3" indent="0" algn="l" rtl="1">
              <a:spcBef>
                <a:spcPts val="0"/>
              </a:spcBef>
              <a:buNone/>
              <a:defRPr/>
            </a:lvl4pPr>
            <a:lvl5pPr marL="0" lvl="4" indent="0" algn="l" rtl="1">
              <a:spcBef>
                <a:spcPts val="0"/>
              </a:spcBef>
              <a:buNone/>
              <a:defRPr/>
            </a:lvl5pPr>
            <a:lvl6pPr marL="0" lvl="5" indent="0" algn="l" rtl="1">
              <a:spcBef>
                <a:spcPts val="0"/>
              </a:spcBef>
              <a:buNone/>
              <a:defRPr/>
            </a:lvl6pPr>
            <a:lvl7pPr marL="0" lvl="6" indent="0" algn="l" rtl="1">
              <a:spcBef>
                <a:spcPts val="0"/>
              </a:spcBef>
              <a:buNone/>
              <a:defRPr/>
            </a:lvl7pPr>
            <a:lvl8pPr marL="0" lvl="7" indent="0" algn="l" rtl="1">
              <a:spcBef>
                <a:spcPts val="0"/>
              </a:spcBef>
              <a:buNone/>
              <a:defRPr/>
            </a:lvl8pPr>
            <a:lvl9pPr marL="0" lvl="8" indent="0" algn="l" rtl="1">
              <a:spcBef>
                <a:spcPts val="0"/>
              </a:spcBef>
              <a:buNone/>
              <a:defRPr/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כותרת וטקסט אנכי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3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 rtl="1">
              <a:spcBef>
                <a:spcPts val="0"/>
              </a:spcBef>
              <a:buNone/>
              <a:defRPr/>
            </a:lvl1pPr>
            <a:lvl2pPr marL="0" lvl="1" indent="0" algn="l" rtl="1">
              <a:spcBef>
                <a:spcPts val="0"/>
              </a:spcBef>
              <a:buNone/>
              <a:defRPr/>
            </a:lvl2pPr>
            <a:lvl3pPr marL="0" lvl="2" indent="0" algn="l" rtl="1">
              <a:spcBef>
                <a:spcPts val="0"/>
              </a:spcBef>
              <a:buNone/>
              <a:defRPr/>
            </a:lvl3pPr>
            <a:lvl4pPr marL="0" lvl="3" indent="0" algn="l" rtl="1">
              <a:spcBef>
                <a:spcPts val="0"/>
              </a:spcBef>
              <a:buNone/>
              <a:defRPr/>
            </a:lvl4pPr>
            <a:lvl5pPr marL="0" lvl="4" indent="0" algn="l" rtl="1">
              <a:spcBef>
                <a:spcPts val="0"/>
              </a:spcBef>
              <a:buNone/>
              <a:defRPr/>
            </a:lvl5pPr>
            <a:lvl6pPr marL="0" lvl="5" indent="0" algn="l" rtl="1">
              <a:spcBef>
                <a:spcPts val="0"/>
              </a:spcBef>
              <a:buNone/>
              <a:defRPr/>
            </a:lvl6pPr>
            <a:lvl7pPr marL="0" lvl="6" indent="0" algn="l" rtl="1">
              <a:spcBef>
                <a:spcPts val="0"/>
              </a:spcBef>
              <a:buNone/>
              <a:defRPr/>
            </a:lvl7pPr>
            <a:lvl8pPr marL="0" lvl="7" indent="0" algn="l" rtl="1">
              <a:spcBef>
                <a:spcPts val="0"/>
              </a:spcBef>
              <a:buNone/>
              <a:defRPr/>
            </a:lvl8pPr>
            <a:lvl9pPr marL="0" lvl="8" indent="0" algn="l" rtl="1">
              <a:spcBef>
                <a:spcPts val="0"/>
              </a:spcBef>
              <a:buNone/>
              <a:defRPr/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כותרת אנכית וטקסט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4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4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 rtl="1">
              <a:spcBef>
                <a:spcPts val="0"/>
              </a:spcBef>
              <a:buNone/>
              <a:defRPr/>
            </a:lvl1pPr>
            <a:lvl2pPr marL="0" lvl="1" indent="0" algn="l" rtl="1">
              <a:spcBef>
                <a:spcPts val="0"/>
              </a:spcBef>
              <a:buNone/>
              <a:defRPr/>
            </a:lvl2pPr>
            <a:lvl3pPr marL="0" lvl="2" indent="0" algn="l" rtl="1">
              <a:spcBef>
                <a:spcPts val="0"/>
              </a:spcBef>
              <a:buNone/>
              <a:defRPr/>
            </a:lvl3pPr>
            <a:lvl4pPr marL="0" lvl="3" indent="0" algn="l" rtl="1">
              <a:spcBef>
                <a:spcPts val="0"/>
              </a:spcBef>
              <a:buNone/>
              <a:defRPr/>
            </a:lvl4pPr>
            <a:lvl5pPr marL="0" lvl="4" indent="0" algn="l" rtl="1">
              <a:spcBef>
                <a:spcPts val="0"/>
              </a:spcBef>
              <a:buNone/>
              <a:defRPr/>
            </a:lvl5pPr>
            <a:lvl6pPr marL="0" lvl="5" indent="0" algn="l" rtl="1">
              <a:spcBef>
                <a:spcPts val="0"/>
              </a:spcBef>
              <a:buNone/>
              <a:defRPr/>
            </a:lvl6pPr>
            <a:lvl7pPr marL="0" lvl="6" indent="0" algn="l" rtl="1">
              <a:spcBef>
                <a:spcPts val="0"/>
              </a:spcBef>
              <a:buNone/>
              <a:defRPr/>
            </a:lvl7pPr>
            <a:lvl8pPr marL="0" lvl="7" indent="0" algn="l" rtl="1">
              <a:spcBef>
                <a:spcPts val="0"/>
              </a:spcBef>
              <a:buNone/>
              <a:defRPr/>
            </a:lvl8pPr>
            <a:lvl9pPr marL="0" lvl="8" indent="0" algn="l" rtl="1">
              <a:spcBef>
                <a:spcPts val="0"/>
              </a:spcBef>
              <a:buNone/>
              <a:defRPr/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כותרת ותוכן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5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5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 rtl="1">
              <a:spcBef>
                <a:spcPts val="0"/>
              </a:spcBef>
              <a:buNone/>
              <a:defRPr/>
            </a:lvl1pPr>
            <a:lvl2pPr marL="0" lvl="1" indent="0" algn="l" rtl="1">
              <a:spcBef>
                <a:spcPts val="0"/>
              </a:spcBef>
              <a:buNone/>
              <a:defRPr/>
            </a:lvl2pPr>
            <a:lvl3pPr marL="0" lvl="2" indent="0" algn="l" rtl="1">
              <a:spcBef>
                <a:spcPts val="0"/>
              </a:spcBef>
              <a:buNone/>
              <a:defRPr/>
            </a:lvl3pPr>
            <a:lvl4pPr marL="0" lvl="3" indent="0" algn="l" rtl="1">
              <a:spcBef>
                <a:spcPts val="0"/>
              </a:spcBef>
              <a:buNone/>
              <a:defRPr/>
            </a:lvl4pPr>
            <a:lvl5pPr marL="0" lvl="4" indent="0" algn="l" rtl="1">
              <a:spcBef>
                <a:spcPts val="0"/>
              </a:spcBef>
              <a:buNone/>
              <a:defRPr/>
            </a:lvl5pPr>
            <a:lvl6pPr marL="0" lvl="5" indent="0" algn="l" rtl="1">
              <a:spcBef>
                <a:spcPts val="0"/>
              </a:spcBef>
              <a:buNone/>
              <a:defRPr/>
            </a:lvl6pPr>
            <a:lvl7pPr marL="0" lvl="6" indent="0" algn="l" rtl="1">
              <a:spcBef>
                <a:spcPts val="0"/>
              </a:spcBef>
              <a:buNone/>
              <a:defRPr/>
            </a:lvl7pPr>
            <a:lvl8pPr marL="0" lvl="7" indent="0" algn="l" rtl="1">
              <a:spcBef>
                <a:spcPts val="0"/>
              </a:spcBef>
              <a:buNone/>
              <a:defRPr/>
            </a:lvl8pPr>
            <a:lvl9pPr marL="0" lvl="8" indent="0" algn="l" rtl="1">
              <a:spcBef>
                <a:spcPts val="0"/>
              </a:spcBef>
              <a:buNone/>
              <a:defRPr/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כותרת מקטע עליונה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6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6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 rtl="1">
              <a:spcBef>
                <a:spcPts val="0"/>
              </a:spcBef>
              <a:buNone/>
              <a:defRPr/>
            </a:lvl1pPr>
            <a:lvl2pPr marL="0" lvl="1" indent="0" algn="l" rtl="1">
              <a:spcBef>
                <a:spcPts val="0"/>
              </a:spcBef>
              <a:buNone/>
              <a:defRPr/>
            </a:lvl2pPr>
            <a:lvl3pPr marL="0" lvl="2" indent="0" algn="l" rtl="1">
              <a:spcBef>
                <a:spcPts val="0"/>
              </a:spcBef>
              <a:buNone/>
              <a:defRPr/>
            </a:lvl3pPr>
            <a:lvl4pPr marL="0" lvl="3" indent="0" algn="l" rtl="1">
              <a:spcBef>
                <a:spcPts val="0"/>
              </a:spcBef>
              <a:buNone/>
              <a:defRPr/>
            </a:lvl4pPr>
            <a:lvl5pPr marL="0" lvl="4" indent="0" algn="l" rtl="1">
              <a:spcBef>
                <a:spcPts val="0"/>
              </a:spcBef>
              <a:buNone/>
              <a:defRPr/>
            </a:lvl5pPr>
            <a:lvl6pPr marL="0" lvl="5" indent="0" algn="l" rtl="1">
              <a:spcBef>
                <a:spcPts val="0"/>
              </a:spcBef>
              <a:buNone/>
              <a:defRPr/>
            </a:lvl6pPr>
            <a:lvl7pPr marL="0" lvl="6" indent="0" algn="l" rtl="1">
              <a:spcBef>
                <a:spcPts val="0"/>
              </a:spcBef>
              <a:buNone/>
              <a:defRPr/>
            </a:lvl7pPr>
            <a:lvl8pPr marL="0" lvl="7" indent="0" algn="l" rtl="1">
              <a:spcBef>
                <a:spcPts val="0"/>
              </a:spcBef>
              <a:buNone/>
              <a:defRPr/>
            </a:lvl8pPr>
            <a:lvl9pPr marL="0" lvl="8" indent="0" algn="l" rtl="1">
              <a:spcBef>
                <a:spcPts val="0"/>
              </a:spcBef>
              <a:buNone/>
              <a:defRPr/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שני תכנים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7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 rtl="1">
              <a:spcBef>
                <a:spcPts val="0"/>
              </a:spcBef>
              <a:buNone/>
              <a:defRPr/>
            </a:lvl1pPr>
            <a:lvl2pPr marL="0" lvl="1" indent="0" algn="l" rtl="1">
              <a:spcBef>
                <a:spcPts val="0"/>
              </a:spcBef>
              <a:buNone/>
              <a:defRPr/>
            </a:lvl2pPr>
            <a:lvl3pPr marL="0" lvl="2" indent="0" algn="l" rtl="1">
              <a:spcBef>
                <a:spcPts val="0"/>
              </a:spcBef>
              <a:buNone/>
              <a:defRPr/>
            </a:lvl3pPr>
            <a:lvl4pPr marL="0" lvl="3" indent="0" algn="l" rtl="1">
              <a:spcBef>
                <a:spcPts val="0"/>
              </a:spcBef>
              <a:buNone/>
              <a:defRPr/>
            </a:lvl4pPr>
            <a:lvl5pPr marL="0" lvl="4" indent="0" algn="l" rtl="1">
              <a:spcBef>
                <a:spcPts val="0"/>
              </a:spcBef>
              <a:buNone/>
              <a:defRPr/>
            </a:lvl5pPr>
            <a:lvl6pPr marL="0" lvl="5" indent="0" algn="l" rtl="1">
              <a:spcBef>
                <a:spcPts val="0"/>
              </a:spcBef>
              <a:buNone/>
              <a:defRPr/>
            </a:lvl6pPr>
            <a:lvl7pPr marL="0" lvl="6" indent="0" algn="l" rtl="1">
              <a:spcBef>
                <a:spcPts val="0"/>
              </a:spcBef>
              <a:buNone/>
              <a:defRPr/>
            </a:lvl7pPr>
            <a:lvl8pPr marL="0" lvl="7" indent="0" algn="l" rtl="1">
              <a:spcBef>
                <a:spcPts val="0"/>
              </a:spcBef>
              <a:buNone/>
              <a:defRPr/>
            </a:lvl8pPr>
            <a:lvl9pPr marL="0" lvl="8" indent="0" algn="l" rtl="1">
              <a:spcBef>
                <a:spcPts val="0"/>
              </a:spcBef>
              <a:buNone/>
              <a:defRPr/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השוואה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8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8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 rtl="1">
              <a:spcBef>
                <a:spcPts val="0"/>
              </a:spcBef>
              <a:buNone/>
              <a:defRPr/>
            </a:lvl1pPr>
            <a:lvl2pPr marL="0" lvl="1" indent="0" algn="l" rtl="1">
              <a:spcBef>
                <a:spcPts val="0"/>
              </a:spcBef>
              <a:buNone/>
              <a:defRPr/>
            </a:lvl2pPr>
            <a:lvl3pPr marL="0" lvl="2" indent="0" algn="l" rtl="1">
              <a:spcBef>
                <a:spcPts val="0"/>
              </a:spcBef>
              <a:buNone/>
              <a:defRPr/>
            </a:lvl3pPr>
            <a:lvl4pPr marL="0" lvl="3" indent="0" algn="l" rtl="1">
              <a:spcBef>
                <a:spcPts val="0"/>
              </a:spcBef>
              <a:buNone/>
              <a:defRPr/>
            </a:lvl4pPr>
            <a:lvl5pPr marL="0" lvl="4" indent="0" algn="l" rtl="1">
              <a:spcBef>
                <a:spcPts val="0"/>
              </a:spcBef>
              <a:buNone/>
              <a:defRPr/>
            </a:lvl5pPr>
            <a:lvl6pPr marL="0" lvl="5" indent="0" algn="l" rtl="1">
              <a:spcBef>
                <a:spcPts val="0"/>
              </a:spcBef>
              <a:buNone/>
              <a:defRPr/>
            </a:lvl6pPr>
            <a:lvl7pPr marL="0" lvl="6" indent="0" algn="l" rtl="1">
              <a:spcBef>
                <a:spcPts val="0"/>
              </a:spcBef>
              <a:buNone/>
              <a:defRPr/>
            </a:lvl7pPr>
            <a:lvl8pPr marL="0" lvl="7" indent="0" algn="l" rtl="1">
              <a:spcBef>
                <a:spcPts val="0"/>
              </a:spcBef>
              <a:buNone/>
              <a:defRPr/>
            </a:lvl8pPr>
            <a:lvl9pPr marL="0" lvl="8" indent="0" algn="l" rtl="1">
              <a:spcBef>
                <a:spcPts val="0"/>
              </a:spcBef>
              <a:buNone/>
              <a:defRPr/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כותרת בלבד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9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9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 rtl="1">
              <a:spcBef>
                <a:spcPts val="0"/>
              </a:spcBef>
              <a:buNone/>
              <a:defRPr/>
            </a:lvl1pPr>
            <a:lvl2pPr marL="0" lvl="1" indent="0" algn="l" rtl="1">
              <a:spcBef>
                <a:spcPts val="0"/>
              </a:spcBef>
              <a:buNone/>
              <a:defRPr/>
            </a:lvl2pPr>
            <a:lvl3pPr marL="0" lvl="2" indent="0" algn="l" rtl="1">
              <a:spcBef>
                <a:spcPts val="0"/>
              </a:spcBef>
              <a:buNone/>
              <a:defRPr/>
            </a:lvl3pPr>
            <a:lvl4pPr marL="0" lvl="3" indent="0" algn="l" rtl="1">
              <a:spcBef>
                <a:spcPts val="0"/>
              </a:spcBef>
              <a:buNone/>
              <a:defRPr/>
            </a:lvl4pPr>
            <a:lvl5pPr marL="0" lvl="4" indent="0" algn="l" rtl="1">
              <a:spcBef>
                <a:spcPts val="0"/>
              </a:spcBef>
              <a:buNone/>
              <a:defRPr/>
            </a:lvl5pPr>
            <a:lvl6pPr marL="0" lvl="5" indent="0" algn="l" rtl="1">
              <a:spcBef>
                <a:spcPts val="0"/>
              </a:spcBef>
              <a:buNone/>
              <a:defRPr/>
            </a:lvl6pPr>
            <a:lvl7pPr marL="0" lvl="6" indent="0" algn="l" rtl="1">
              <a:spcBef>
                <a:spcPts val="0"/>
              </a:spcBef>
              <a:buNone/>
              <a:defRPr/>
            </a:lvl7pPr>
            <a:lvl8pPr marL="0" lvl="7" indent="0" algn="l" rtl="1">
              <a:spcBef>
                <a:spcPts val="0"/>
              </a:spcBef>
              <a:buNone/>
              <a:defRPr/>
            </a:lvl8pPr>
            <a:lvl9pPr marL="0" lvl="8" indent="0" algn="l" rtl="1">
              <a:spcBef>
                <a:spcPts val="0"/>
              </a:spcBef>
              <a:buNone/>
              <a:defRPr/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ריק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0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0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 rtl="1">
              <a:spcBef>
                <a:spcPts val="0"/>
              </a:spcBef>
              <a:buNone/>
              <a:defRPr/>
            </a:lvl1pPr>
            <a:lvl2pPr marL="0" lvl="1" indent="0" algn="l" rtl="1">
              <a:spcBef>
                <a:spcPts val="0"/>
              </a:spcBef>
              <a:buNone/>
              <a:defRPr/>
            </a:lvl2pPr>
            <a:lvl3pPr marL="0" lvl="2" indent="0" algn="l" rtl="1">
              <a:spcBef>
                <a:spcPts val="0"/>
              </a:spcBef>
              <a:buNone/>
              <a:defRPr/>
            </a:lvl3pPr>
            <a:lvl4pPr marL="0" lvl="3" indent="0" algn="l" rtl="1">
              <a:spcBef>
                <a:spcPts val="0"/>
              </a:spcBef>
              <a:buNone/>
              <a:defRPr/>
            </a:lvl4pPr>
            <a:lvl5pPr marL="0" lvl="4" indent="0" algn="l" rtl="1">
              <a:spcBef>
                <a:spcPts val="0"/>
              </a:spcBef>
              <a:buNone/>
              <a:defRPr/>
            </a:lvl5pPr>
            <a:lvl6pPr marL="0" lvl="5" indent="0" algn="l" rtl="1">
              <a:spcBef>
                <a:spcPts val="0"/>
              </a:spcBef>
              <a:buNone/>
              <a:defRPr/>
            </a:lvl6pPr>
            <a:lvl7pPr marL="0" lvl="6" indent="0" algn="l" rtl="1">
              <a:spcBef>
                <a:spcPts val="0"/>
              </a:spcBef>
              <a:buNone/>
              <a:defRPr/>
            </a:lvl7pPr>
            <a:lvl8pPr marL="0" lvl="7" indent="0" algn="l" rtl="1">
              <a:spcBef>
                <a:spcPts val="0"/>
              </a:spcBef>
              <a:buNone/>
              <a:defRPr/>
            </a:lvl8pPr>
            <a:lvl9pPr marL="0" lvl="8" indent="0" algn="l" rtl="1">
              <a:spcBef>
                <a:spcPts val="0"/>
              </a:spcBef>
              <a:buNone/>
              <a:defRPr/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תוכן עם כיתוב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31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1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 rtl="1">
              <a:spcBef>
                <a:spcPts val="0"/>
              </a:spcBef>
              <a:buNone/>
              <a:defRPr/>
            </a:lvl1pPr>
            <a:lvl2pPr marL="0" lvl="1" indent="0" algn="l" rtl="1">
              <a:spcBef>
                <a:spcPts val="0"/>
              </a:spcBef>
              <a:buNone/>
              <a:defRPr/>
            </a:lvl2pPr>
            <a:lvl3pPr marL="0" lvl="2" indent="0" algn="l" rtl="1">
              <a:spcBef>
                <a:spcPts val="0"/>
              </a:spcBef>
              <a:buNone/>
              <a:defRPr/>
            </a:lvl3pPr>
            <a:lvl4pPr marL="0" lvl="3" indent="0" algn="l" rtl="1">
              <a:spcBef>
                <a:spcPts val="0"/>
              </a:spcBef>
              <a:buNone/>
              <a:defRPr/>
            </a:lvl4pPr>
            <a:lvl5pPr marL="0" lvl="4" indent="0" algn="l" rtl="1">
              <a:spcBef>
                <a:spcPts val="0"/>
              </a:spcBef>
              <a:buNone/>
              <a:defRPr/>
            </a:lvl5pPr>
            <a:lvl6pPr marL="0" lvl="5" indent="0" algn="l" rtl="1">
              <a:spcBef>
                <a:spcPts val="0"/>
              </a:spcBef>
              <a:buNone/>
              <a:defRPr/>
            </a:lvl6pPr>
            <a:lvl7pPr marL="0" lvl="6" indent="0" algn="l" rtl="1">
              <a:spcBef>
                <a:spcPts val="0"/>
              </a:spcBef>
              <a:buNone/>
              <a:defRPr/>
            </a:lvl7pPr>
            <a:lvl8pPr marL="0" lvl="7" indent="0" algn="l" rtl="1">
              <a:spcBef>
                <a:spcPts val="0"/>
              </a:spcBef>
              <a:buNone/>
              <a:defRPr/>
            </a:lvl8pPr>
            <a:lvl9pPr marL="0" lvl="8" indent="0" algn="l" rtl="1">
              <a:spcBef>
                <a:spcPts val="0"/>
              </a:spcBef>
              <a:buNone/>
              <a:defRPr/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תמונה עם כיתוב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2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2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 rtl="1">
              <a:spcBef>
                <a:spcPts val="0"/>
              </a:spcBef>
              <a:buNone/>
              <a:defRPr/>
            </a:lvl1pPr>
            <a:lvl2pPr marL="0" lvl="1" indent="0" algn="l" rtl="1">
              <a:spcBef>
                <a:spcPts val="0"/>
              </a:spcBef>
              <a:buNone/>
              <a:defRPr/>
            </a:lvl2pPr>
            <a:lvl3pPr marL="0" lvl="2" indent="0" algn="l" rtl="1">
              <a:spcBef>
                <a:spcPts val="0"/>
              </a:spcBef>
              <a:buNone/>
              <a:defRPr/>
            </a:lvl3pPr>
            <a:lvl4pPr marL="0" lvl="3" indent="0" algn="l" rtl="1">
              <a:spcBef>
                <a:spcPts val="0"/>
              </a:spcBef>
              <a:buNone/>
              <a:defRPr/>
            </a:lvl4pPr>
            <a:lvl5pPr marL="0" lvl="4" indent="0" algn="l" rtl="1">
              <a:spcBef>
                <a:spcPts val="0"/>
              </a:spcBef>
              <a:buNone/>
              <a:defRPr/>
            </a:lvl5pPr>
            <a:lvl6pPr marL="0" lvl="5" indent="0" algn="l" rtl="1">
              <a:spcBef>
                <a:spcPts val="0"/>
              </a:spcBef>
              <a:buNone/>
              <a:defRPr/>
            </a:lvl6pPr>
            <a:lvl7pPr marL="0" lvl="6" indent="0" algn="l" rtl="1">
              <a:spcBef>
                <a:spcPts val="0"/>
              </a:spcBef>
              <a:buNone/>
              <a:defRPr/>
            </a:lvl7pPr>
            <a:lvl8pPr marL="0" lvl="7" indent="0" algn="l" rtl="1">
              <a:spcBef>
                <a:spcPts val="0"/>
              </a:spcBef>
              <a:buNone/>
              <a:defRPr/>
            </a:lvl8pPr>
            <a:lvl9pPr marL="0" lvl="8" indent="0" algn="l" rtl="1">
              <a:spcBef>
                <a:spcPts val="0"/>
              </a:spcBef>
              <a:buNone/>
              <a:defRPr/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r" rt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3"/>
          <p:cNvSpPr txBox="1">
            <a:spLocks noGrp="1"/>
          </p:cNvSpPr>
          <p:nvPr>
            <p:ph type="dt" idx="10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1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r" rtl="1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3"/>
          <p:cNvSpPr txBox="1">
            <a:spLocks noGrp="1"/>
          </p:cNvSpPr>
          <p:nvPr>
            <p:ph type="sldNum" idx="1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1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1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1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1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1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1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1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1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1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1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png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253404" y="29186"/>
            <a:ext cx="12017700" cy="1677600"/>
          </a:xfrm>
          <a:prstGeom prst="rect">
            <a:avLst/>
          </a:prstGeom>
          <a:noFill/>
          <a:ln>
            <a:noFill/>
          </a:ln>
          <a:effectLst>
            <a:reflection stA="0" dist="38100" dir="5400000" fadeDir="5400012" sy="-100000" algn="bl" rotWithShape="0"/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lgerian"/>
              <a:buNone/>
            </a:pPr>
            <a:r>
              <a:rPr lang="iw-IL" sz="7200" b="1" i="0" u="none" strike="noStrike" cap="none" dirty="0">
                <a:solidFill>
                  <a:schemeClr val="bg1"/>
                </a:solidFill>
                <a:latin typeface="Algerian"/>
                <a:ea typeface="Algerian"/>
                <a:cs typeface="Algerian"/>
                <a:sym typeface="Algerian"/>
              </a:rPr>
              <a:t>Data </a:t>
            </a:r>
            <a:r>
              <a:rPr lang="iw-IL" sz="7200" b="1" i="0" u="none" strike="noStrike" cap="none" dirty="0">
                <a:solidFill>
                  <a:srgbClr val="E94215"/>
                </a:solidFill>
                <a:latin typeface="Algerian"/>
                <a:ea typeface="Algerian"/>
                <a:cs typeface="Algerian"/>
                <a:sym typeface="Algerian"/>
              </a:rPr>
              <a:t> </a:t>
            </a:r>
            <a:r>
              <a:rPr lang="iw-IL" sz="7200" b="1" i="0" u="none" strike="noStrike" cap="none" dirty="0">
                <a:solidFill>
                  <a:srgbClr val="FF0000"/>
                </a:solidFill>
                <a:latin typeface="Algerian"/>
                <a:ea typeface="Algerian"/>
                <a:cs typeface="Algerian"/>
                <a:sym typeface="Algerian"/>
              </a:rPr>
              <a:t>science</a:t>
            </a:r>
            <a:r>
              <a:rPr lang="iw-IL" sz="7200" b="1" i="0" u="none" strike="noStrike" cap="none" dirty="0">
                <a:solidFill>
                  <a:srgbClr val="E94215"/>
                </a:solidFill>
                <a:latin typeface="Algerian"/>
                <a:ea typeface="Algerian"/>
                <a:cs typeface="Algerian"/>
                <a:sym typeface="Algerian"/>
              </a:rPr>
              <a:t>  </a:t>
            </a:r>
            <a:r>
              <a:rPr lang="iw-IL" sz="7200" b="1" i="0" u="none" strike="noStrike" cap="none" dirty="0">
                <a:solidFill>
                  <a:schemeClr val="bg1"/>
                </a:solidFill>
                <a:latin typeface="Algerian"/>
                <a:ea typeface="Algerian"/>
                <a:cs typeface="Algerian"/>
                <a:sym typeface="Algerian"/>
              </a:rPr>
              <a:t>project</a:t>
            </a:r>
            <a:endParaRPr sz="7200" b="1" i="0" u="none" strike="noStrike" cap="none" dirty="0">
              <a:solidFill>
                <a:schemeClr val="bg1"/>
              </a:solidFill>
              <a:latin typeface="Algerian"/>
              <a:ea typeface="Algerian"/>
              <a:cs typeface="Algerian"/>
              <a:sym typeface="Algerian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7283970" y="4045722"/>
            <a:ext cx="5144700" cy="29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Quintessential"/>
              <a:buNone/>
            </a:pPr>
            <a:r>
              <a:rPr lang="iw-IL" sz="3200" b="1" dirty="0">
                <a:solidFill>
                  <a:schemeClr val="lt2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>      </a:t>
            </a:r>
            <a:br>
              <a:rPr lang="iw-IL" sz="3200" b="1" dirty="0">
                <a:solidFill>
                  <a:schemeClr val="lt2"/>
                </a:solidFill>
                <a:latin typeface="Quintessential"/>
                <a:ea typeface="Quintessential"/>
                <a:cs typeface="Quintessential"/>
                <a:sym typeface="Quintessential"/>
              </a:rPr>
            </a:br>
            <a:r>
              <a:rPr lang="iw-IL" sz="3200" b="1" dirty="0">
                <a:solidFill>
                  <a:schemeClr val="lt2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>     </a:t>
            </a:r>
            <a:r>
              <a:rPr lang="en-US" sz="3200" b="1" dirty="0">
                <a:solidFill>
                  <a:schemeClr val="lt2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>  </a:t>
            </a:r>
            <a:r>
              <a:rPr lang="iw-IL" sz="3600" b="1" dirty="0">
                <a:solidFill>
                  <a:schemeClr val="bg1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>  </a:t>
            </a:r>
            <a:br>
              <a:rPr lang="iw-IL" sz="3600" b="1" dirty="0">
                <a:solidFill>
                  <a:schemeClr val="bg1"/>
                </a:solidFill>
                <a:latin typeface="Quintessential"/>
                <a:ea typeface="Quintessential"/>
                <a:cs typeface="Quintessential"/>
                <a:sym typeface="Quintessential"/>
              </a:rPr>
            </a:br>
            <a:r>
              <a:rPr lang="iw-IL" sz="3600" b="1" dirty="0">
                <a:solidFill>
                  <a:schemeClr val="bg1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>                  </a:t>
            </a:r>
            <a:r>
              <a:rPr lang="iw-IL" sz="3600" b="1" i="0" u="none" strike="noStrike" cap="none" dirty="0">
                <a:solidFill>
                  <a:schemeClr val="bg1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>Nir Katz</a:t>
            </a:r>
            <a:r>
              <a:rPr lang="iw-IL" sz="3600" b="1" dirty="0">
                <a:solidFill>
                  <a:schemeClr val="bg1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/>
            </a:r>
            <a:br>
              <a:rPr lang="iw-IL" sz="3600" b="1" dirty="0">
                <a:solidFill>
                  <a:schemeClr val="bg1"/>
                </a:solidFill>
                <a:latin typeface="Quintessential"/>
                <a:ea typeface="Quintessential"/>
                <a:cs typeface="Quintessential"/>
                <a:sym typeface="Quintessential"/>
              </a:rPr>
            </a:br>
            <a:r>
              <a:rPr lang="iw-IL" sz="3600" b="1" dirty="0">
                <a:solidFill>
                  <a:schemeClr val="bg1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>                       &amp;</a:t>
            </a:r>
            <a:endParaRPr sz="1600" b="1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Quintessential"/>
              <a:buNone/>
            </a:pPr>
            <a:r>
              <a:rPr lang="en-US" sz="3600" b="1" i="0" u="none" strike="noStrike" cap="none" dirty="0">
                <a:solidFill>
                  <a:schemeClr val="bg1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>      </a:t>
            </a:r>
            <a:r>
              <a:rPr lang="iw-IL" sz="3600" b="1" i="0" u="none" strike="noStrike" cap="none" dirty="0">
                <a:solidFill>
                  <a:schemeClr val="bg1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>Yamit Segev</a:t>
            </a:r>
            <a:endParaRPr sz="3600" b="1" i="0" u="none" strike="noStrike" cap="none" dirty="0">
              <a:solidFill>
                <a:schemeClr val="bg1"/>
              </a:solidFill>
              <a:latin typeface="Quintessential"/>
              <a:ea typeface="Quintessential"/>
              <a:cs typeface="Quintessential"/>
              <a:sym typeface="Quintessential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1704850" y="2027468"/>
            <a:ext cx="8782299" cy="156962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0"/>
              </a:srgbClr>
            </a:outerShdw>
            <a:reflection stA="0" endPos="98000" fadeDir="5400012" sy="-100000" algn="bl" rotWithShape="0"/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9600" b="1" dirty="0">
                <a:solidFill>
                  <a:schemeClr val="tx2">
                    <a:lumMod val="25000"/>
                  </a:schemeClr>
                </a:solidFill>
                <a:latin typeface="Algerian" panose="04020705040A02060702" pitchFamily="82" charset="0"/>
                <a:ea typeface="Suez One"/>
                <a:cs typeface="Suez One"/>
                <a:sym typeface="Suez One"/>
              </a:rPr>
              <a:t>C A N A D L A</a:t>
            </a:r>
            <a:r>
              <a:rPr lang="en-US" sz="9600" b="1" dirty="0">
                <a:solidFill>
                  <a:schemeClr val="tx2">
                    <a:lumMod val="25000"/>
                  </a:schemeClr>
                </a:solidFill>
                <a:latin typeface="Algerian" panose="04020705040A02060702" pitchFamily="82" charset="0"/>
                <a:ea typeface="Suez One"/>
                <a:cs typeface="Suez One"/>
                <a:sym typeface="Suez One"/>
              </a:rPr>
              <a:t> </a:t>
            </a:r>
            <a:r>
              <a:rPr lang="iw-IL" sz="9600" b="1" dirty="0">
                <a:solidFill>
                  <a:schemeClr val="tx2">
                    <a:lumMod val="25000"/>
                  </a:schemeClr>
                </a:solidFill>
                <a:latin typeface="Algerian" panose="04020705040A02060702" pitchFamily="82" charset="0"/>
                <a:ea typeface="Suez One"/>
                <a:cs typeface="Suez One"/>
                <a:sym typeface="Suez One"/>
              </a:rPr>
              <a:t>N</a:t>
            </a:r>
            <a:endParaRPr sz="9600" b="1" dirty="0">
              <a:solidFill>
                <a:schemeClr val="tx2">
                  <a:lumMod val="25000"/>
                </a:schemeClr>
              </a:solidFill>
              <a:latin typeface="Algerian" panose="04020705040A02060702" pitchFamily="82" charset="0"/>
              <a:ea typeface="Suez One"/>
              <a:cs typeface="Suez One"/>
              <a:sym typeface="Suez One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D95B1561-9594-D80E-D550-04D91FF10ECA}"/>
              </a:ext>
            </a:extLst>
          </p:cNvPr>
          <p:cNvSpPr txBox="1"/>
          <p:nvPr/>
        </p:nvSpPr>
        <p:spPr>
          <a:xfrm>
            <a:off x="8123977" y="4707809"/>
            <a:ext cx="63730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strike="noStrike" cap="none" dirty="0">
                <a:solidFill>
                  <a:schemeClr val="bg1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>BY</a:t>
            </a:r>
            <a:r>
              <a:rPr lang="en-US" sz="3600" b="1" i="0" u="none" strike="noStrike" cap="none" dirty="0">
                <a:solidFill>
                  <a:schemeClr val="bg1"/>
                </a:solidFill>
                <a:latin typeface="Quintessential"/>
                <a:ea typeface="Quintessential"/>
                <a:cs typeface="Quintessential"/>
                <a:sym typeface="Quintessential"/>
              </a:rPr>
              <a:t> :</a:t>
            </a:r>
            <a:endParaRPr lang="he-IL" sz="3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18000"/>
          </a:blip>
          <a:stretch>
            <a:fillRect/>
          </a:stretch>
        </a:blip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"/>
          <p:cNvSpPr txBox="1">
            <a:spLocks noGrp="1"/>
          </p:cNvSpPr>
          <p:nvPr>
            <p:ph type="title"/>
          </p:nvPr>
        </p:nvSpPr>
        <p:spPr>
          <a:xfrm>
            <a:off x="-273952" y="-40555"/>
            <a:ext cx="10187380" cy="1228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7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>
                    <a:schemeClr val="accent1">
                      <a:alpha val="85000"/>
                    </a:scheme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ea typeface="Calibri"/>
                <a:cs typeface="David" panose="020E0502060401010101" pitchFamily="34" charset="-79"/>
                <a:sym typeface="Calibri"/>
              </a:rPr>
              <a:t>הכנה ל</a:t>
            </a:r>
            <a:r>
              <a:rPr lang="en-US" sz="7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>
                    <a:schemeClr val="accent1">
                      <a:alpha val="85000"/>
                    </a:scheme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ea typeface="Calibri"/>
                <a:cs typeface="David" panose="020E0502060401010101" pitchFamily="34" charset="-79"/>
                <a:sym typeface="Calibri"/>
              </a:rPr>
              <a:t>Data Frame - </a:t>
            </a:r>
            <a:endParaRPr lang="he-IL" sz="7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94253" y="1704715"/>
            <a:ext cx="2707160" cy="733527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0"/>
          <p:cNvSpPr txBox="1"/>
          <p:nvPr/>
        </p:nvSpPr>
        <p:spPr>
          <a:xfrm>
            <a:off x="8876380" y="1228575"/>
            <a:ext cx="312880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2800" b="1" i="1" u="sng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טיפול בנתונים כפולים</a:t>
            </a:r>
            <a:endParaRPr sz="1800" dirty="0"/>
          </a:p>
        </p:txBody>
      </p:sp>
      <p:pic>
        <p:nvPicPr>
          <p:cNvPr id="168" name="Google Shape;168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55243" y="1691311"/>
            <a:ext cx="2817281" cy="72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0"/>
          <p:cNvSpPr txBox="1"/>
          <p:nvPr/>
        </p:nvSpPr>
        <p:spPr>
          <a:xfrm>
            <a:off x="5715000" y="1216455"/>
            <a:ext cx="312880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2800" b="1" i="1" u="sng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טיפול בנתונים חסרים</a:t>
            </a:r>
            <a:endParaRPr sz="1800" dirty="0"/>
          </a:p>
        </p:txBody>
      </p:sp>
      <p:pic>
        <p:nvPicPr>
          <p:cNvPr id="170" name="Google Shape;170;p1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62239" y="3027268"/>
            <a:ext cx="4265692" cy="189600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0"/>
          <p:cNvSpPr txBox="1"/>
          <p:nvPr/>
        </p:nvSpPr>
        <p:spPr>
          <a:xfrm>
            <a:off x="6955238" y="2564211"/>
            <a:ext cx="400418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2800" b="1" i="1" u="sng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טיפול בנתונים לא רלוונטים</a:t>
            </a:r>
            <a:endParaRPr sz="2800" b="1" i="1" u="sng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0"/>
          <p:cNvSpPr txBox="1"/>
          <p:nvPr/>
        </p:nvSpPr>
        <p:spPr>
          <a:xfrm>
            <a:off x="6703210" y="4923277"/>
            <a:ext cx="4138627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2800" b="1" i="1" u="sng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טיפול בשינוי סוגי עמודות</a:t>
            </a:r>
            <a:endParaRPr sz="1800" u="sng" dirty="0"/>
          </a:p>
        </p:txBody>
      </p:sp>
      <p:pic>
        <p:nvPicPr>
          <p:cNvPr id="173" name="Google Shape;173;p1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955243" y="5388308"/>
            <a:ext cx="5969162" cy="1267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86811" y="1638203"/>
            <a:ext cx="5049953" cy="3018096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0"/>
          <p:cNvSpPr txBox="1"/>
          <p:nvPr/>
        </p:nvSpPr>
        <p:spPr>
          <a:xfrm>
            <a:off x="424653" y="1011638"/>
            <a:ext cx="378775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2800" b="1" i="1" u="sng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טיפול בנתונים חריגים</a:t>
            </a:r>
            <a:endParaRPr sz="1800" dirty="0"/>
          </a:p>
        </p:txBody>
      </p:sp>
      <p:pic>
        <p:nvPicPr>
          <p:cNvPr id="176" name="Google Shape;176;p1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90587" y="4759684"/>
            <a:ext cx="4946177" cy="1468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18000"/>
          </a:blip>
          <a:stretch>
            <a:fillRect/>
          </a:stretch>
        </a:blip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1"/>
          <p:cNvPicPr preferRelativeResize="0"/>
          <p:nvPr/>
        </p:nvPicPr>
        <p:blipFill rotWithShape="1">
          <a:blip r:embed="rId4">
            <a:alphaModFix/>
          </a:blip>
          <a:srcRect l="2965" t="572" r="1306" b="-2453"/>
          <a:stretch/>
        </p:blipFill>
        <p:spPr>
          <a:xfrm>
            <a:off x="615636" y="1376127"/>
            <a:ext cx="11153869" cy="526054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FE2BED17-BEE8-F16F-65D7-AA24ECE2F32F}"/>
              </a:ext>
            </a:extLst>
          </p:cNvPr>
          <p:cNvSpPr txBox="1"/>
          <p:nvPr/>
        </p:nvSpPr>
        <p:spPr>
          <a:xfrm>
            <a:off x="3724274" y="0"/>
            <a:ext cx="45720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72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ניתוח נתונים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"/>
          <p:cNvSpPr txBox="1">
            <a:spLocks noGrp="1"/>
          </p:cNvSpPr>
          <p:nvPr>
            <p:ph type="title"/>
          </p:nvPr>
        </p:nvSpPr>
        <p:spPr>
          <a:xfrm>
            <a:off x="-296118" y="-10412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Clr>
                <a:srgbClr val="FF0000"/>
              </a:buClr>
              <a:buSzPts val="4400"/>
            </a:pPr>
            <a:r>
              <a:rPr lang="he-IL" sz="72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בדיקת תלות בין משתנים</a:t>
            </a:r>
            <a:endParaRPr sz="7200" b="1" u="sng" dirty="0">
              <a:solidFill>
                <a:srgbClr val="FF0000"/>
              </a:solidFill>
            </a:endParaRPr>
          </a:p>
        </p:txBody>
      </p:sp>
      <p:pic>
        <p:nvPicPr>
          <p:cNvPr id="188" name="Google Shape;188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000" y="1011238"/>
            <a:ext cx="11049000" cy="586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"/>
          <p:cNvSpPr txBox="1">
            <a:spLocks noGrp="1"/>
          </p:cNvSpPr>
          <p:nvPr>
            <p:ph type="title"/>
          </p:nvPr>
        </p:nvSpPr>
        <p:spPr>
          <a:xfrm>
            <a:off x="4953000" y="415623"/>
            <a:ext cx="6781800" cy="92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he-IL" sz="7200" b="1" dirty="0" smtClean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עוד קצת </a:t>
            </a:r>
            <a:r>
              <a:rPr lang="en-US" sz="72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EDA</a:t>
            </a:r>
            <a:r>
              <a:rPr lang="he-IL" sz="72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 :</a:t>
            </a:r>
          </a:p>
        </p:txBody>
      </p:sp>
      <p:pic>
        <p:nvPicPr>
          <p:cNvPr id="194" name="Google Shape;19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534" y="108643"/>
            <a:ext cx="5748291" cy="668249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C5641B6B-0C09-B28D-887E-4BD01A3C0ACE}"/>
              </a:ext>
            </a:extLst>
          </p:cNvPr>
          <p:cNvSpPr txBox="1"/>
          <p:nvPr/>
        </p:nvSpPr>
        <p:spPr>
          <a:xfrm>
            <a:off x="6276975" y="2409825"/>
            <a:ext cx="5457825" cy="233910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בנינו </a:t>
            </a:r>
            <a:r>
              <a:rPr lang="he-IL" sz="2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היסטוגרמה</a:t>
            </a:r>
            <a:r>
              <a:rPr lang="he-IL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בה כל עמודה מייצגת שכונה בעיר וונקובר,</a:t>
            </a:r>
            <a: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he-IL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השורה מייצגת את כמות הבתים שעלו למכירה באתר בכל שכונה</a:t>
            </a:r>
            <a:r>
              <a:rPr lang="en-US" dirty="0"/>
              <a:t/>
            </a:r>
            <a:br>
              <a:rPr lang="en-US" dirty="0"/>
            </a:br>
            <a:endParaRPr lang="he-IL" dirty="0"/>
          </a:p>
          <a:p>
            <a:endParaRPr lang="he-IL" dirty="0"/>
          </a:p>
          <a:p>
            <a:endParaRPr lang="he-IL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4"/>
          <p:cNvSpPr txBox="1">
            <a:spLocks noGrp="1"/>
          </p:cNvSpPr>
          <p:nvPr>
            <p:ph type="title"/>
          </p:nvPr>
        </p:nvSpPr>
        <p:spPr>
          <a:xfrm>
            <a:off x="-161925" y="234754"/>
            <a:ext cx="9155854" cy="92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he-IL" sz="72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עוד קצת </a:t>
            </a:r>
            <a:r>
              <a:rPr lang="en-US" sz="72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EDA</a:t>
            </a:r>
            <a:r>
              <a:rPr lang="he-IL" sz="72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 :</a:t>
            </a:r>
            <a:endParaRPr sz="7200" b="1" i="1" u="sng" dirty="0">
              <a:solidFill>
                <a:srgbClr val="FF0000"/>
              </a:solidFill>
            </a:endParaRPr>
          </a:p>
        </p:txBody>
      </p:sp>
      <p:pic>
        <p:nvPicPr>
          <p:cNvPr id="200" name="Google Shape;200;p14"/>
          <p:cNvPicPr preferRelativeResize="0"/>
          <p:nvPr/>
        </p:nvPicPr>
        <p:blipFill rotWithShape="1">
          <a:blip r:embed="rId3">
            <a:alphaModFix/>
          </a:blip>
          <a:srcRect l="4121" t="4126" r="3052" b="7302"/>
          <a:stretch/>
        </p:blipFill>
        <p:spPr>
          <a:xfrm>
            <a:off x="1619250" y="2194121"/>
            <a:ext cx="8691389" cy="44291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4EAEADCD-5E37-8F8B-57F2-0ACF0FAB88EA}"/>
              </a:ext>
            </a:extLst>
          </p:cNvPr>
          <p:cNvSpPr txBox="1"/>
          <p:nvPr/>
        </p:nvSpPr>
        <p:spPr>
          <a:xfrm>
            <a:off x="323850" y="1363124"/>
            <a:ext cx="11544300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בנינו </a:t>
            </a:r>
            <a:r>
              <a:rPr lang="he-IL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היסטוגרמה</a:t>
            </a:r>
            <a:r>
              <a:rPr lang="he-IL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בה השורות מכילות את שמות 20 השכונות שמופיעות הכי הרבה באתר והעמודות מציינות את המחיר הממוצע המחושב עבור כל שכונה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5"/>
          <p:cNvSpPr txBox="1">
            <a:spLocks noGrp="1"/>
          </p:cNvSpPr>
          <p:nvPr>
            <p:ph type="title"/>
          </p:nvPr>
        </p:nvSpPr>
        <p:spPr>
          <a:xfrm>
            <a:off x="1518073" y="263479"/>
            <a:ext cx="9155854" cy="92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he-IL" sz="44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קצת </a:t>
            </a:r>
            <a:r>
              <a:rPr lang="en-US" sz="44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EDA</a:t>
            </a:r>
            <a:r>
              <a:rPr lang="he-IL" sz="44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 : כמות הנכסים למכירה לפי סוג נכס</a:t>
            </a:r>
            <a:endParaRPr b="1" i="1" u="sng" dirty="0">
              <a:solidFill>
                <a:srgbClr val="FF0000"/>
              </a:solidFill>
            </a:endParaRPr>
          </a:p>
        </p:txBody>
      </p:sp>
      <p:pic>
        <p:nvPicPr>
          <p:cNvPr id="206" name="Google Shape;206;p15"/>
          <p:cNvPicPr preferRelativeResize="0"/>
          <p:nvPr/>
        </p:nvPicPr>
        <p:blipFill rotWithShape="1">
          <a:blip r:embed="rId3">
            <a:alphaModFix/>
          </a:blip>
          <a:srcRect l="2953" r="1097"/>
          <a:stretch/>
        </p:blipFill>
        <p:spPr>
          <a:xfrm>
            <a:off x="0" y="2269564"/>
            <a:ext cx="5829300" cy="43249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5"/>
          <p:cNvPicPr preferRelativeResize="0"/>
          <p:nvPr/>
        </p:nvPicPr>
        <p:blipFill rotWithShape="1">
          <a:blip r:embed="rId4">
            <a:alphaModFix/>
          </a:blip>
          <a:srcRect l="3260" t="1291" r="1883" b="11239"/>
          <a:stretch/>
        </p:blipFill>
        <p:spPr>
          <a:xfrm>
            <a:off x="6376987" y="2171310"/>
            <a:ext cx="5495925" cy="452146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9AF736F0-117E-F9A4-E3A5-A991C1D3F246}"/>
              </a:ext>
            </a:extLst>
          </p:cNvPr>
          <p:cNvSpPr txBox="1"/>
          <p:nvPr/>
        </p:nvSpPr>
        <p:spPr>
          <a:xfrm>
            <a:off x="6896100" y="1409700"/>
            <a:ext cx="4457700" cy="584775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1">
            <a:spAutoFit/>
          </a:bodyPr>
          <a:lstStyle/>
          <a:p>
            <a:pPr algn="ctr"/>
            <a:r>
              <a:rPr lang="he-IL" sz="3200" b="1" i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לפי מספרים 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64A0EFCE-CA4D-4976-E48A-3CD7F3D3428E}"/>
              </a:ext>
            </a:extLst>
          </p:cNvPr>
          <p:cNvSpPr txBox="1"/>
          <p:nvPr/>
        </p:nvSpPr>
        <p:spPr>
          <a:xfrm>
            <a:off x="-400050" y="1409700"/>
            <a:ext cx="6096000" cy="1077218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he-IL" sz="3200" b="1" i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לפי אחוזים</a:t>
            </a:r>
          </a:p>
          <a:p>
            <a:pPr algn="ctr"/>
            <a:r>
              <a:rPr lang="he-IL" sz="3200" b="1" i="1" dirty="0">
                <a:solidFill>
                  <a:schemeClr val="accent5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cxnSp>
        <p:nvCxnSpPr>
          <p:cNvPr id="8" name="מחבר ישר 7">
            <a:extLst>
              <a:ext uri="{FF2B5EF4-FFF2-40B4-BE49-F238E27FC236}">
                <a16:creationId xmlns:a16="http://schemas.microsoft.com/office/drawing/2014/main" id="{97903037-910F-D15E-6BB4-FC328B6431DD}"/>
              </a:ext>
            </a:extLst>
          </p:cNvPr>
          <p:cNvCxnSpPr>
            <a:cxnSpLocks/>
          </p:cNvCxnSpPr>
          <p:nvPr/>
        </p:nvCxnSpPr>
        <p:spPr>
          <a:xfrm>
            <a:off x="6210300" y="1562100"/>
            <a:ext cx="0" cy="5295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9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"/>
          <p:cNvSpPr txBox="1">
            <a:spLocks noGrp="1"/>
          </p:cNvSpPr>
          <p:nvPr>
            <p:ph type="body" idx="1"/>
          </p:nvPr>
        </p:nvSpPr>
        <p:spPr>
          <a:xfrm>
            <a:off x="478325" y="2063750"/>
            <a:ext cx="11027875" cy="5022850"/>
          </a:xfrm>
          <a:prstGeom prst="rect">
            <a:avLst/>
          </a:prstGeom>
          <a:noFill/>
          <a:ln>
            <a:noFill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iw-IL" b="1" dirty="0"/>
              <a:t>שאלת המחקר </a:t>
            </a:r>
            <a:r>
              <a:rPr lang="he-IL" b="1" dirty="0"/>
              <a:t>היא</a:t>
            </a:r>
            <a:r>
              <a:rPr lang="en-US" b="1" dirty="0"/>
              <a:t> </a:t>
            </a:r>
            <a:r>
              <a:rPr lang="he-IL" b="1" dirty="0"/>
              <a:t>: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/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he-IL" b="1" dirty="0">
                <a:solidFill>
                  <a:schemeClr val="accent5">
                    <a:lumMod val="75000"/>
                  </a:schemeClr>
                </a:solidFill>
              </a:rPr>
              <a:t> "חיזוי מחיר של הדירות ביחס למאפייני הדירות והסביבה "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he-IL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he-IL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he-IL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/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endParaRPr lang="he-IL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/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/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endParaRPr lang="he-IL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iw-IL" b="1" dirty="0"/>
              <a:t>ש</a:t>
            </a:r>
            <a:r>
              <a:rPr lang="he-IL" b="1" dirty="0"/>
              <a:t>יטת למידת המכונה היא :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/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he-IL" b="1" dirty="0">
                <a:solidFill>
                  <a:schemeClr val="accent5">
                    <a:lumMod val="75000"/>
                  </a:schemeClr>
                </a:solidFill>
              </a:rPr>
              <a:t> רגרסיה לינארית מאחר ויש לנו משתנה רציף והוא "מחיר"</a:t>
            </a:r>
          </a:p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/>
            </a:r>
            <a:br>
              <a:rPr lang="en-US" b="1" dirty="0">
                <a:solidFill>
                  <a:schemeClr val="accent5">
                    <a:lumMod val="75000"/>
                  </a:schemeClr>
                </a:solidFill>
              </a:rPr>
            </a:br>
            <a:endParaRPr dirty="0"/>
          </a:p>
        </p:txBody>
      </p:sp>
      <p:sp>
        <p:nvSpPr>
          <p:cNvPr id="215" name="Google Shape;215;p16"/>
          <p:cNvSpPr txBox="1">
            <a:spLocks noGrp="1"/>
          </p:cNvSpPr>
          <p:nvPr>
            <p:ph type="title"/>
          </p:nvPr>
        </p:nvSpPr>
        <p:spPr>
          <a:xfrm>
            <a:off x="1135637" y="323850"/>
            <a:ext cx="7027288" cy="1089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7200"/>
              <a:buFont typeface="Calibri"/>
              <a:buNone/>
            </a:pPr>
            <a:r>
              <a:rPr lang="he-IL" sz="72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</a:rPr>
              <a:t>למידת מכונה </a:t>
            </a:r>
            <a:endParaRPr sz="7200" b="1" u="sng" dirty="0">
              <a:solidFill>
                <a:srgbClr val="FF0000"/>
              </a:solidFill>
            </a:endParaRPr>
          </a:p>
        </p:txBody>
      </p:sp>
      <p:sp>
        <p:nvSpPr>
          <p:cNvPr id="3" name="חץ: למטה 2">
            <a:extLst>
              <a:ext uri="{FF2B5EF4-FFF2-40B4-BE49-F238E27FC236}">
                <a16:creationId xmlns:a16="http://schemas.microsoft.com/office/drawing/2014/main" id="{5326163A-548D-5B02-758A-A516FB64957C}"/>
              </a:ext>
            </a:extLst>
          </p:cNvPr>
          <p:cNvSpPr/>
          <p:nvPr/>
        </p:nvSpPr>
        <p:spPr>
          <a:xfrm>
            <a:off x="5229225" y="2989659"/>
            <a:ext cx="1009650" cy="15855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1000"/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7"/>
          <p:cNvSpPr txBox="1">
            <a:spLocks noGrp="1"/>
          </p:cNvSpPr>
          <p:nvPr>
            <p:ph type="title"/>
          </p:nvPr>
        </p:nvSpPr>
        <p:spPr>
          <a:xfrm>
            <a:off x="619262" y="-17806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he-IL" sz="44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</a:rPr>
              <a:t>שלבי הרגרסיה הלינארית</a:t>
            </a:r>
            <a:endParaRPr b="1" u="sng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73564" y="882355"/>
            <a:ext cx="10006995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dirty="0" smtClean="0">
                <a:solidFill>
                  <a:schemeClr val="accent1"/>
                </a:solidFill>
              </a:rPr>
              <a:t>עמודת המטרה הינה עמודת המחיר</a:t>
            </a:r>
          </a:p>
          <a:p>
            <a:pPr algn="ctr"/>
            <a:r>
              <a:rPr lang="he-IL" sz="2000" b="1" dirty="0" smtClean="0">
                <a:solidFill>
                  <a:schemeClr val="accent1"/>
                </a:solidFill>
              </a:rPr>
              <a:t>ועמודות הפיצ'רים הינן:</a:t>
            </a:r>
          </a:p>
          <a:p>
            <a:pPr algn="ctr"/>
            <a:r>
              <a:rPr lang="he-IL" sz="2000" b="1" dirty="0" smtClean="0">
                <a:solidFill>
                  <a:schemeClr val="accent1"/>
                </a:solidFill>
              </a:rPr>
              <a:t>סביבה שקטה, מספר חדרי רחצה, </a:t>
            </a:r>
            <a:r>
              <a:rPr lang="he-IL" sz="2000" b="1" dirty="0">
                <a:solidFill>
                  <a:schemeClr val="accent1"/>
                </a:solidFill>
              </a:rPr>
              <a:t>מספר </a:t>
            </a:r>
            <a:r>
              <a:rPr lang="he-IL" sz="2000" b="1" dirty="0" smtClean="0">
                <a:solidFill>
                  <a:schemeClr val="accent1"/>
                </a:solidFill>
              </a:rPr>
              <a:t>חדרים, מטר רבוע, סוג הכנס, ושכונה</a:t>
            </a:r>
            <a:endParaRPr lang="he-IL" sz="2000" b="1" dirty="0">
              <a:solidFill>
                <a:schemeClr val="accent1"/>
              </a:solidFill>
            </a:endParaRP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0053" y="2852926"/>
            <a:ext cx="9458268" cy="3826130"/>
          </a:xfrm>
          <a:prstGeom prst="rect">
            <a:avLst/>
          </a:prstGeom>
        </p:spPr>
      </p:pic>
      <p:pic>
        <p:nvPicPr>
          <p:cNvPr id="5" name="תמונה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053" y="2050244"/>
            <a:ext cx="9458268" cy="8026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1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8"/>
          <p:cNvSpPr txBox="1">
            <a:spLocks noGrp="1"/>
          </p:cNvSpPr>
          <p:nvPr>
            <p:ph type="title"/>
          </p:nvPr>
        </p:nvSpPr>
        <p:spPr>
          <a:xfrm>
            <a:off x="3262402" y="27179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he-IL" sz="48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</a:rPr>
              <a:t>הגרף של הרגרסיה הלינארית </a:t>
            </a:r>
            <a:r>
              <a:rPr lang="he-IL" sz="48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:</a:t>
            </a:r>
            <a:endParaRPr sz="4800" b="1" u="sng" dirty="0">
              <a:solidFill>
                <a:srgbClr val="FF0000"/>
              </a:solidFill>
            </a:endParaRP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320" y="193429"/>
            <a:ext cx="4120547" cy="630408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20498" y="2110046"/>
            <a:ext cx="7199407" cy="1077218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algn="ctr"/>
            <a:r>
              <a:rPr lang="he-IL" sz="3200" b="1" dirty="0" smtClean="0">
                <a:solidFill>
                  <a:schemeClr val="accent1"/>
                </a:solidFill>
              </a:rPr>
              <a:t>כפי שניתן לראות</a:t>
            </a:r>
            <a:r>
              <a:rPr lang="en-US" sz="3200" b="1" dirty="0" smtClean="0">
                <a:solidFill>
                  <a:schemeClr val="accent1"/>
                </a:solidFill>
              </a:rPr>
              <a:t/>
            </a:r>
            <a:br>
              <a:rPr lang="en-US" sz="3200" b="1" dirty="0" smtClean="0">
                <a:solidFill>
                  <a:schemeClr val="accent1"/>
                </a:solidFill>
              </a:rPr>
            </a:br>
            <a:r>
              <a:rPr lang="he-IL" sz="3200" b="1" dirty="0" smtClean="0">
                <a:solidFill>
                  <a:schemeClr val="accent1"/>
                </a:solidFill>
              </a:rPr>
              <a:t>זהו הגרף של למידת מכונה עם 56% דיוק</a:t>
            </a:r>
            <a:endParaRPr lang="he-IL" sz="32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7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>
            <a:spLocks noGrp="1"/>
          </p:cNvSpPr>
          <p:nvPr>
            <p:ph type="title"/>
          </p:nvPr>
        </p:nvSpPr>
        <p:spPr>
          <a:xfrm>
            <a:off x="446986" y="-3341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he-IL" sz="4400" b="1" dirty="0" smtClean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ניסיון לשיפור למידת המכונה</a:t>
            </a:r>
            <a:endParaRPr b="1" u="sng" dirty="0">
              <a:solidFill>
                <a:srgbClr val="FF0000"/>
              </a:solidFill>
            </a:endParaRPr>
          </a:p>
        </p:txBody>
      </p:sp>
      <p:sp>
        <p:nvSpPr>
          <p:cNvPr id="2" name="מלבן 1"/>
          <p:cNvSpPr/>
          <p:nvPr/>
        </p:nvSpPr>
        <p:spPr>
          <a:xfrm>
            <a:off x="7499838" y="738830"/>
            <a:ext cx="460755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he-IL" sz="2400" b="1" dirty="0">
                <a:solidFill>
                  <a:schemeClr val="accent1"/>
                </a:solidFill>
              </a:rPr>
              <a:t>עמודת המטרה </a:t>
            </a:r>
            <a:r>
              <a:rPr lang="he-IL" sz="2400" b="1" dirty="0" smtClean="0">
                <a:solidFill>
                  <a:schemeClr val="accent1"/>
                </a:solidFill>
              </a:rPr>
              <a:t>היא עמודת </a:t>
            </a:r>
            <a:r>
              <a:rPr lang="he-IL" sz="2400" b="1" dirty="0">
                <a:solidFill>
                  <a:schemeClr val="accent1"/>
                </a:solidFill>
              </a:rPr>
              <a:t>המחיר</a:t>
            </a:r>
          </a:p>
          <a:p>
            <a:pPr algn="r"/>
            <a:r>
              <a:rPr lang="he-IL" sz="2400" b="1" dirty="0">
                <a:solidFill>
                  <a:schemeClr val="accent1"/>
                </a:solidFill>
              </a:rPr>
              <a:t>ועמודות הפיצ'רים </a:t>
            </a:r>
            <a:r>
              <a:rPr lang="he-IL" sz="2400" b="1" dirty="0" smtClean="0">
                <a:solidFill>
                  <a:schemeClr val="accent1"/>
                </a:solidFill>
              </a:rPr>
              <a:t>הם :</a:t>
            </a:r>
            <a:endParaRPr lang="he-IL" sz="2400" b="1" dirty="0">
              <a:solidFill>
                <a:schemeClr val="accent1"/>
              </a:solidFill>
            </a:endParaRPr>
          </a:p>
          <a:p>
            <a:pPr algn="r"/>
            <a:endParaRPr lang="en-US" sz="2400" b="1" dirty="0" smtClean="0">
              <a:solidFill>
                <a:schemeClr val="accent1"/>
              </a:solidFill>
            </a:endParaRPr>
          </a:p>
          <a:p>
            <a:pPr algn="r"/>
            <a:r>
              <a:rPr lang="he-IL" sz="2400" b="1" dirty="0" smtClean="0">
                <a:solidFill>
                  <a:schemeClr val="accent1"/>
                </a:solidFill>
              </a:rPr>
              <a:t>סביבה </a:t>
            </a:r>
            <a:r>
              <a:rPr lang="he-IL" sz="2400" b="1" dirty="0">
                <a:solidFill>
                  <a:schemeClr val="accent1"/>
                </a:solidFill>
              </a:rPr>
              <a:t>שקטה, מספר חדרי רחצה, מספר חדרים, מטר </a:t>
            </a:r>
            <a:r>
              <a:rPr lang="he-IL" sz="2400" b="1" dirty="0" smtClean="0">
                <a:solidFill>
                  <a:schemeClr val="accent1"/>
                </a:solidFill>
              </a:rPr>
              <a:t>רבוע וסוג הכנס.</a:t>
            </a:r>
          </a:p>
          <a:p>
            <a:pPr algn="r"/>
            <a:endParaRPr lang="he-IL" sz="2400" b="1" dirty="0" smtClean="0">
              <a:solidFill>
                <a:schemeClr val="accent1"/>
              </a:solidFill>
            </a:endParaRPr>
          </a:p>
          <a:p>
            <a:pPr algn="r"/>
            <a:r>
              <a:rPr lang="he-IL" sz="2400" b="1" dirty="0" smtClean="0">
                <a:solidFill>
                  <a:schemeClr val="accent1"/>
                </a:solidFill>
              </a:rPr>
              <a:t>מאחר ועמודת</a:t>
            </a:r>
            <a:r>
              <a:rPr lang="en-US" sz="2400" b="1" dirty="0" smtClean="0">
                <a:solidFill>
                  <a:schemeClr val="accent1"/>
                </a:solidFill>
              </a:rPr>
              <a:t> השכונה</a:t>
            </a:r>
            <a:endParaRPr lang="he-IL" sz="2400" b="1" dirty="0" smtClean="0">
              <a:solidFill>
                <a:schemeClr val="accent1"/>
              </a:solidFill>
            </a:endParaRPr>
          </a:p>
          <a:p>
            <a:pPr algn="r"/>
            <a:r>
              <a:rPr lang="he-IL" sz="2400" b="1" dirty="0" smtClean="0">
                <a:solidFill>
                  <a:schemeClr val="accent1"/>
                </a:solidFill>
              </a:rPr>
              <a:t>היא משתנה קטגוריאלי עם מספר רב של ערכים</a:t>
            </a:r>
            <a:r>
              <a:rPr lang="en-US" sz="2400" b="1" dirty="0" smtClean="0">
                <a:solidFill>
                  <a:schemeClr val="accent1"/>
                </a:solidFill>
              </a:rPr>
              <a:t/>
            </a:r>
            <a:br>
              <a:rPr lang="en-US" sz="2400" b="1" dirty="0" smtClean="0">
                <a:solidFill>
                  <a:schemeClr val="accent1"/>
                </a:solidFill>
              </a:rPr>
            </a:br>
            <a:r>
              <a:rPr lang="he-IL" sz="2400" b="1" dirty="0" smtClean="0">
                <a:solidFill>
                  <a:schemeClr val="accent1"/>
                </a:solidFill>
              </a:rPr>
              <a:t>החלטנו שכדי לשפר את המודל , </a:t>
            </a:r>
            <a:r>
              <a:rPr lang="en-US" sz="2400" b="1" dirty="0" smtClean="0">
                <a:solidFill>
                  <a:schemeClr val="accent1"/>
                </a:solidFill>
              </a:rPr>
              <a:t>יש לנסות ולבצע למידת </a:t>
            </a:r>
            <a:r>
              <a:rPr lang="he-IL" sz="2400" b="1" dirty="0" smtClean="0">
                <a:solidFill>
                  <a:schemeClr val="accent1"/>
                </a:solidFill>
              </a:rPr>
              <a:t>ה</a:t>
            </a:r>
            <a:r>
              <a:rPr lang="en-US" sz="2400" b="1" dirty="0" smtClean="0">
                <a:solidFill>
                  <a:schemeClr val="accent1"/>
                </a:solidFill>
              </a:rPr>
              <a:t>מכונה ללא עמודת השכונה</a:t>
            </a:r>
            <a:endParaRPr lang="en-US" sz="2400" b="1" dirty="0">
              <a:solidFill>
                <a:schemeClr val="accent1"/>
              </a:solidFill>
            </a:endParaRPr>
          </a:p>
          <a:p>
            <a:pPr algn="r"/>
            <a:r>
              <a:rPr lang="en-US" sz="2400" b="1" dirty="0" smtClean="0">
                <a:solidFill>
                  <a:schemeClr val="accent1"/>
                </a:solidFill>
              </a:rPr>
              <a:t>גילינו </a:t>
            </a:r>
            <a:r>
              <a:rPr lang="he-IL" sz="2400" b="1" dirty="0" smtClean="0">
                <a:solidFill>
                  <a:schemeClr val="accent1"/>
                </a:solidFill>
              </a:rPr>
              <a:t>שלמידת</a:t>
            </a:r>
            <a:r>
              <a:rPr lang="en-US" sz="2400" b="1" dirty="0" smtClean="0">
                <a:solidFill>
                  <a:schemeClr val="accent1"/>
                </a:solidFill>
              </a:rPr>
              <a:t> המכונה שלנו הפכה</a:t>
            </a:r>
          </a:p>
          <a:p>
            <a:pPr algn="r"/>
            <a:r>
              <a:rPr lang="en-US" sz="2400" b="1" dirty="0" smtClean="0">
                <a:solidFill>
                  <a:schemeClr val="accent1"/>
                </a:solidFill>
              </a:rPr>
              <a:t>למדויקת יותר</a:t>
            </a:r>
          </a:p>
          <a:p>
            <a:pPr algn="r"/>
            <a:r>
              <a:rPr lang="he-IL" sz="2400" b="1" dirty="0" smtClean="0">
                <a:solidFill>
                  <a:schemeClr val="accent1"/>
                </a:solidFill>
              </a:rPr>
              <a:t>עם אחוזי דיוק גבוהים כ63%</a:t>
            </a:r>
            <a:endParaRPr lang="he-IL" sz="2400" b="1" dirty="0">
              <a:solidFill>
                <a:schemeClr val="accent1"/>
              </a:solidFill>
            </a:endParaRPr>
          </a:p>
        </p:txBody>
      </p:sp>
      <p:pic>
        <p:nvPicPr>
          <p:cNvPr id="6" name="תמונה 5"/>
          <p:cNvPicPr>
            <a:picLocks noChangeAspect="1"/>
          </p:cNvPicPr>
          <p:nvPr/>
        </p:nvPicPr>
        <p:blipFill rotWithShape="1">
          <a:blip r:embed="rId4"/>
          <a:srcRect r="1250"/>
          <a:stretch/>
        </p:blipFill>
        <p:spPr>
          <a:xfrm>
            <a:off x="131884" y="2039062"/>
            <a:ext cx="7367954" cy="3996040"/>
          </a:xfrm>
          <a:prstGeom prst="rect">
            <a:avLst/>
          </a:prstGeom>
        </p:spPr>
      </p:pic>
      <p:pic>
        <p:nvPicPr>
          <p:cNvPr id="7" name="תמונה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884" y="1217017"/>
            <a:ext cx="7367954" cy="8220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3506734" y="79243"/>
            <a:ext cx="4803088" cy="1069679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  <a:reflection stA="45000" endPos="65000" dist="63500" dir="5400000" sy="-100000" algn="bl" rotWithShape="0"/>
            <a:softEdge rad="1270000"/>
          </a:effectLst>
        </p:spPr>
        <p:txBody>
          <a:bodyPr spcFirstLastPara="1" wrap="square" lIns="91425" tIns="45700" rIns="91425" bIns="45700" anchor="ctr" anchorCtr="0">
            <a:normAutofit fontScale="90000"/>
            <a:sp3d contourW="12700" prstMaterial="flat">
              <a:contourClr>
                <a:schemeClr val="bg1">
                  <a:lumMod val="50000"/>
                </a:schemeClr>
              </a:contourClr>
            </a:sp3d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352A"/>
              </a:buClr>
              <a:buSzPts val="6000"/>
              <a:buFont typeface="Arial"/>
              <a:buNone/>
            </a:pPr>
            <a:r>
              <a:rPr lang="he-IL" sz="80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>
                    <a:schemeClr val="accent1">
                      <a:alpha val="85000"/>
                    </a:scheme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</a:rPr>
              <a:t>שלבי העבודה</a:t>
            </a:r>
            <a:endParaRPr sz="8000" b="1" dirty="0">
              <a:solidFill>
                <a:schemeClr val="tx1">
                  <a:lumMod val="95000"/>
                  <a:lumOff val="5000"/>
                </a:schemeClr>
              </a:solidFill>
              <a:effectLst>
                <a:glow>
                  <a:schemeClr val="accent1">
                    <a:alpha val="85000"/>
                  </a:schemeClr>
                </a:glow>
                <a:outerShdw blurRad="355600" dist="38100" dir="13500000" algn="br" rotWithShape="0">
                  <a:prstClr val="black"/>
                </a:outerShdw>
                <a:reflection blurRad="1270000" stA="45000" dist="1270000" dir="5400000" sy="-100000" algn="bl" rotWithShape="0"/>
              </a:effectLs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7793138" y="2538041"/>
            <a:ext cx="34833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he-IL" sz="4800" b="1" dirty="0">
                <a:ln w="0"/>
                <a:solidFill>
                  <a:srgbClr val="4472C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 |</a:t>
            </a: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4C8215F4-0C8D-47BB-1A73-2CC6562005AB}"/>
              </a:ext>
            </a:extLst>
          </p:cNvPr>
          <p:cNvSpPr/>
          <p:nvPr/>
        </p:nvSpPr>
        <p:spPr>
          <a:xfrm>
            <a:off x="2657208" y="1218420"/>
            <a:ext cx="6474691" cy="629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/>
            </a:r>
            <a:br>
              <a:rPr lang="en-US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he-IL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בחירת נושא ושאלת מחקר</a:t>
            </a:r>
            <a:endParaRPr lang="he-IL" sz="1600" b="1" dirty="0"/>
          </a:p>
          <a:p>
            <a:pPr algn="ctr"/>
            <a:endParaRPr lang="he-IL" dirty="0"/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00282EA9-626C-DFC4-0AD7-C3DCE27A5D83}"/>
              </a:ext>
            </a:extLst>
          </p:cNvPr>
          <p:cNvSpPr/>
          <p:nvPr/>
        </p:nvSpPr>
        <p:spPr>
          <a:xfrm>
            <a:off x="2657212" y="1987375"/>
            <a:ext cx="6474691" cy="629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0" marR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ahoma"/>
              <a:buNone/>
            </a:pPr>
            <a:r>
              <a:rPr lang="he-IL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מציאת מקור והרכשת נתונים</a:t>
            </a:r>
            <a:endParaRPr lang="he-IL" sz="1600" b="1" dirty="0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9050FA23-BC40-B5BA-2B07-EAFC9BC4EE9D}"/>
              </a:ext>
            </a:extLst>
          </p:cNvPr>
          <p:cNvSpPr/>
          <p:nvPr/>
        </p:nvSpPr>
        <p:spPr>
          <a:xfrm>
            <a:off x="2657211" y="2731323"/>
            <a:ext cx="6474691" cy="629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/>
            </a:r>
            <a:br>
              <a:rPr lang="en-US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he-IL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התמודדות עם בעיות</a:t>
            </a:r>
            <a:endParaRPr lang="he-IL" sz="1600" b="1" dirty="0"/>
          </a:p>
          <a:p>
            <a:pPr algn="ctr"/>
            <a:endParaRPr lang="he-IL" dirty="0"/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BED65C50-6DFF-3880-B549-ED9C8CDDA49D}"/>
              </a:ext>
            </a:extLst>
          </p:cNvPr>
          <p:cNvSpPr/>
          <p:nvPr/>
        </p:nvSpPr>
        <p:spPr>
          <a:xfrm>
            <a:off x="2657207" y="3493158"/>
            <a:ext cx="6474691" cy="629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0" marR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ahoma"/>
              <a:buNone/>
            </a:pPr>
            <a:r>
              <a:rPr lang="he-IL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ניקוי נתונים</a:t>
            </a:r>
            <a:endParaRPr lang="he-IL" sz="1600" b="1" dirty="0"/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3D304B5E-CC56-8E4F-3870-7CAC5E71BDE0}"/>
              </a:ext>
            </a:extLst>
          </p:cNvPr>
          <p:cNvSpPr/>
          <p:nvPr/>
        </p:nvSpPr>
        <p:spPr>
          <a:xfrm>
            <a:off x="2657209" y="4262113"/>
            <a:ext cx="6474691" cy="629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0" marR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ahoma"/>
              <a:buNone/>
            </a:pPr>
            <a:r>
              <a:rPr lang="he-IL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הצגה גרפית של הנתונים</a:t>
            </a:r>
            <a:endParaRPr lang="he-IL" sz="1600" b="1" dirty="0"/>
          </a:p>
        </p:txBody>
      </p:sp>
      <p:sp>
        <p:nvSpPr>
          <p:cNvPr id="14" name="מלבן 13">
            <a:extLst>
              <a:ext uri="{FF2B5EF4-FFF2-40B4-BE49-F238E27FC236}">
                <a16:creationId xmlns:a16="http://schemas.microsoft.com/office/drawing/2014/main" id="{CD174143-B0DF-A342-DDDE-B8AA894DE444}"/>
              </a:ext>
            </a:extLst>
          </p:cNvPr>
          <p:cNvSpPr/>
          <p:nvPr/>
        </p:nvSpPr>
        <p:spPr>
          <a:xfrm>
            <a:off x="2670933" y="5028437"/>
            <a:ext cx="6474691" cy="629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0" marR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ahoma"/>
              <a:buNone/>
            </a:pPr>
            <a:r>
              <a:rPr lang="he-IL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הצגת שאלת המחקר (למידת מכונה )</a:t>
            </a:r>
            <a:endParaRPr lang="he-IL" sz="1600" b="1" dirty="0"/>
          </a:p>
        </p:txBody>
      </p:sp>
      <p:sp>
        <p:nvSpPr>
          <p:cNvPr id="15" name="מלבן 14">
            <a:extLst>
              <a:ext uri="{FF2B5EF4-FFF2-40B4-BE49-F238E27FC236}">
                <a16:creationId xmlns:a16="http://schemas.microsoft.com/office/drawing/2014/main" id="{FC58B356-E4B7-57B1-3036-8F8AD1EC80C1}"/>
              </a:ext>
            </a:extLst>
          </p:cNvPr>
          <p:cNvSpPr/>
          <p:nvPr/>
        </p:nvSpPr>
        <p:spPr>
          <a:xfrm>
            <a:off x="2670933" y="5813759"/>
            <a:ext cx="6474691" cy="629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0" marR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ahoma"/>
              <a:buNone/>
            </a:pPr>
            <a:r>
              <a:rPr lang="he-IL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סיכום</a:t>
            </a:r>
            <a:r>
              <a:rPr lang="he-IL" sz="14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he-IL" sz="1600" b="1" dirty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ומסקנות</a:t>
            </a:r>
            <a:endParaRPr lang="he-IL" b="1" dirty="0"/>
          </a:p>
        </p:txBody>
      </p:sp>
      <p:sp>
        <p:nvSpPr>
          <p:cNvPr id="26" name="מלבן 25">
            <a:extLst>
              <a:ext uri="{FF2B5EF4-FFF2-40B4-BE49-F238E27FC236}">
                <a16:creationId xmlns:a16="http://schemas.microsoft.com/office/drawing/2014/main" id="{9F2AF927-BECF-1021-03C7-77E2E0AFC2A2}"/>
              </a:ext>
            </a:extLst>
          </p:cNvPr>
          <p:cNvSpPr/>
          <p:nvPr/>
        </p:nvSpPr>
        <p:spPr>
          <a:xfrm>
            <a:off x="9001258" y="1055860"/>
            <a:ext cx="1094046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e-IL" sz="48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 |</a:t>
            </a:r>
          </a:p>
        </p:txBody>
      </p:sp>
      <p:sp>
        <p:nvSpPr>
          <p:cNvPr id="27" name="מלבן 26">
            <a:extLst>
              <a:ext uri="{FF2B5EF4-FFF2-40B4-BE49-F238E27FC236}">
                <a16:creationId xmlns:a16="http://schemas.microsoft.com/office/drawing/2014/main" id="{BB0070CE-12D4-F93E-7A51-E3EE22D32943}"/>
              </a:ext>
            </a:extLst>
          </p:cNvPr>
          <p:cNvSpPr/>
          <p:nvPr/>
        </p:nvSpPr>
        <p:spPr>
          <a:xfrm>
            <a:off x="9045090" y="1822645"/>
            <a:ext cx="1006382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e-IL" sz="48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 |</a:t>
            </a:r>
          </a:p>
        </p:txBody>
      </p:sp>
      <p:sp>
        <p:nvSpPr>
          <p:cNvPr id="32" name="תיבת טקסט 31">
            <a:extLst>
              <a:ext uri="{FF2B5EF4-FFF2-40B4-BE49-F238E27FC236}">
                <a16:creationId xmlns:a16="http://schemas.microsoft.com/office/drawing/2014/main" id="{4FF75E42-BB0C-3627-0DDE-BD3C20A05EC4}"/>
              </a:ext>
            </a:extLst>
          </p:cNvPr>
          <p:cNvSpPr txBox="1"/>
          <p:nvPr/>
        </p:nvSpPr>
        <p:spPr>
          <a:xfrm>
            <a:off x="6501021" y="3353435"/>
            <a:ext cx="60945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4800" b="1" i="0" u="none" strike="noStrike" kern="0" cap="none" spc="0" normalizeH="0" baseline="0" noProof="0" dirty="0">
                <a:ln w="0"/>
                <a:solidFill>
                  <a:srgbClr val="4472C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Arial"/>
                <a:cs typeface="Arial"/>
                <a:sym typeface="Arial"/>
              </a:rPr>
              <a:t>4 |</a:t>
            </a:r>
          </a:p>
        </p:txBody>
      </p:sp>
      <p:sp>
        <p:nvSpPr>
          <p:cNvPr id="34" name="תיבת טקסט 33">
            <a:extLst>
              <a:ext uri="{FF2B5EF4-FFF2-40B4-BE49-F238E27FC236}">
                <a16:creationId xmlns:a16="http://schemas.microsoft.com/office/drawing/2014/main" id="{4585686B-541D-14F6-9BE6-47F8BDD2BB2C}"/>
              </a:ext>
            </a:extLst>
          </p:cNvPr>
          <p:cNvSpPr txBox="1"/>
          <p:nvPr/>
        </p:nvSpPr>
        <p:spPr>
          <a:xfrm>
            <a:off x="6385435" y="4106751"/>
            <a:ext cx="629870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4800" b="1" i="0" u="none" strike="noStrike" kern="0" cap="none" spc="0" normalizeH="0" baseline="0" noProof="0" dirty="0">
                <a:ln w="0"/>
                <a:solidFill>
                  <a:srgbClr val="4472C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Arial"/>
                <a:cs typeface="Arial"/>
                <a:sym typeface="Arial"/>
              </a:rPr>
              <a:t>5 |</a:t>
            </a:r>
          </a:p>
        </p:txBody>
      </p:sp>
      <p:sp>
        <p:nvSpPr>
          <p:cNvPr id="36" name="תיבת טקסט 35">
            <a:extLst>
              <a:ext uri="{FF2B5EF4-FFF2-40B4-BE49-F238E27FC236}">
                <a16:creationId xmlns:a16="http://schemas.microsoft.com/office/drawing/2014/main" id="{EF04837A-0BCB-D253-4085-119514EDFE62}"/>
              </a:ext>
            </a:extLst>
          </p:cNvPr>
          <p:cNvSpPr txBox="1"/>
          <p:nvPr/>
        </p:nvSpPr>
        <p:spPr>
          <a:xfrm>
            <a:off x="6363241" y="4860067"/>
            <a:ext cx="63430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4800" b="1" i="0" u="none" strike="noStrike" kern="0" cap="none" spc="0" normalizeH="0" baseline="0" noProof="0" dirty="0">
                <a:ln w="0"/>
                <a:solidFill>
                  <a:srgbClr val="4472C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Arial"/>
                <a:cs typeface="Arial"/>
                <a:sym typeface="Arial"/>
              </a:rPr>
              <a:t>6 |</a:t>
            </a:r>
          </a:p>
        </p:txBody>
      </p:sp>
      <p:sp>
        <p:nvSpPr>
          <p:cNvPr id="38" name="תיבת טקסט 37">
            <a:extLst>
              <a:ext uri="{FF2B5EF4-FFF2-40B4-BE49-F238E27FC236}">
                <a16:creationId xmlns:a16="http://schemas.microsoft.com/office/drawing/2014/main" id="{5A14F5BC-9CA0-C56F-F696-88345192C00A}"/>
              </a:ext>
            </a:extLst>
          </p:cNvPr>
          <p:cNvSpPr txBox="1"/>
          <p:nvPr/>
        </p:nvSpPr>
        <p:spPr>
          <a:xfrm>
            <a:off x="6385435" y="5616324"/>
            <a:ext cx="63519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4800" b="1" i="0" u="none" strike="noStrike" kern="0" cap="none" spc="0" normalizeH="0" baseline="0" noProof="0" dirty="0">
                <a:ln w="0"/>
                <a:solidFill>
                  <a:srgbClr val="4472C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Arial"/>
                <a:cs typeface="Arial"/>
                <a:sym typeface="Arial"/>
              </a:rPr>
              <a:t>7 |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6" presetClass="entr" presetSubtype="16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00"/>
                            </p:stCondLst>
                            <p:childTnLst>
                              <p:par>
                                <p:cTn id="22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6" presetClass="entr" presetSubtype="16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00"/>
                            </p:stCondLst>
                            <p:childTnLst>
                              <p:par>
                                <p:cTn id="30" presetID="6" presetClass="entr" presetSubtype="16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800"/>
                            </p:stCondLst>
                            <p:childTnLst>
                              <p:par>
                                <p:cTn id="34" presetID="6" presetClass="entr" presetSubtype="16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1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0"/>
          <p:cNvSpPr txBox="1">
            <a:spLocks noGrp="1"/>
          </p:cNvSpPr>
          <p:nvPr>
            <p:ph type="title"/>
          </p:nvPr>
        </p:nvSpPr>
        <p:spPr>
          <a:xfrm>
            <a:off x="3201154" y="14193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he-IL" sz="44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הגרף של הרגרסיה הלינארית</a:t>
            </a:r>
            <a:endParaRPr b="1" u="sng" dirty="0">
              <a:solidFill>
                <a:srgbClr val="FF0000"/>
              </a:solidFill>
            </a:endParaRPr>
          </a:p>
        </p:txBody>
      </p:sp>
      <p:sp>
        <p:nvSpPr>
          <p:cNvPr id="245" name="Google Shape;245;p20"/>
          <p:cNvSpPr txBox="1"/>
          <p:nvPr/>
        </p:nvSpPr>
        <p:spPr>
          <a:xfrm>
            <a:off x="6096000" y="1718745"/>
            <a:ext cx="5231457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he-IL" sz="2400" b="1" dirty="0">
                <a:solidFill>
                  <a:schemeClr val="accent1"/>
                </a:solidFill>
              </a:rPr>
              <a:t>כפי שניתן לראות</a:t>
            </a:r>
            <a:r>
              <a:rPr lang="en-US" sz="2400" b="1" dirty="0">
                <a:solidFill>
                  <a:schemeClr val="accent1"/>
                </a:solidFill>
              </a:rPr>
              <a:t/>
            </a:r>
            <a:br>
              <a:rPr lang="en-US" sz="2400" b="1" dirty="0">
                <a:solidFill>
                  <a:schemeClr val="accent1"/>
                </a:solidFill>
              </a:rPr>
            </a:br>
            <a:r>
              <a:rPr lang="he-IL" sz="2400" b="1" dirty="0">
                <a:solidFill>
                  <a:schemeClr val="accent1"/>
                </a:solidFill>
              </a:rPr>
              <a:t>זהו הגרף של למידת מכונה עם </a:t>
            </a:r>
            <a:r>
              <a:rPr lang="he-IL" sz="2400" b="1" dirty="0" smtClean="0">
                <a:solidFill>
                  <a:schemeClr val="accent1"/>
                </a:solidFill>
              </a:rPr>
              <a:t>63% </a:t>
            </a:r>
            <a:r>
              <a:rPr lang="he-IL" sz="2400" b="1" dirty="0">
                <a:solidFill>
                  <a:schemeClr val="accent1"/>
                </a:solidFill>
              </a:rPr>
              <a:t>דיוק</a:t>
            </a: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66" y="141938"/>
            <a:ext cx="4963218" cy="66017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1"/>
          <p:cNvSpPr txBox="1">
            <a:spLocks noGrp="1"/>
          </p:cNvSpPr>
          <p:nvPr>
            <p:ph type="title"/>
          </p:nvPr>
        </p:nvSpPr>
        <p:spPr>
          <a:xfrm>
            <a:off x="693345" y="37417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800"/>
              <a:buFont typeface="Calibri"/>
              <a:buNone/>
            </a:pPr>
            <a:r>
              <a:rPr lang="he-IL" sz="72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סיכום ומסקנות</a:t>
            </a:r>
            <a:endParaRPr sz="7200" b="1" u="sng" dirty="0">
              <a:solidFill>
                <a:srgbClr val="FF0000"/>
              </a:solidFill>
            </a:endParaRPr>
          </a:p>
        </p:txBody>
      </p:sp>
      <p:sp>
        <p:nvSpPr>
          <p:cNvPr id="252" name="Google Shape;252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228600" lvl="0" indent="-22860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גילינו כי נתוני הסביבה אינם משפיעים על מחירי הדירה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lvl="0" indent="-228600" algn="ct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גיל</a:t>
            </a:r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י</a:t>
            </a: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נו שהשכונה </a:t>
            </a:r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 </a:t>
            </a: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downtown vw</a:t>
            </a:r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"</a:t>
            </a: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היא השכונה שמוצעת הכי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למכירה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lvl="0" indent="-228600" algn="ct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גילינו את המחיר הממוצע ל</a:t>
            </a:r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כל </a:t>
            </a: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</a:t>
            </a:r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השכונות הכי שכיחות באתר רימקס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lvl="0" indent="-228600" algn="ct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ג</a:t>
            </a:r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י</a:t>
            </a: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לינו </a:t>
            </a:r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שנכס מסוג "</a:t>
            </a: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condo</a:t>
            </a:r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ה</a:t>
            </a:r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ו</a:t>
            </a: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א </a:t>
            </a:r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סוג הנכס השכיח </a:t>
            </a:r>
            <a:r>
              <a:rPr lang="iw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ביותר </a:t>
            </a:r>
            <a:r>
              <a:rPr lang="he-IL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באתר של </a:t>
            </a:r>
            <a:r>
              <a:rPr lang="he-IL" sz="24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רימקס</a:t>
            </a:r>
            <a:endParaRPr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28600" lvl="0" indent="-508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508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0" lvl="0" indent="0" algn="ct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he-IL" sz="35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מסקנה סופית : </a:t>
            </a:r>
            <a:r>
              <a:rPr lang="he-IL" sz="3500" b="1" dirty="0"/>
              <a:t>ניתן</a:t>
            </a:r>
            <a:r>
              <a:rPr lang="iw-IL" sz="3500" b="1" dirty="0"/>
              <a:t> לחזות </a:t>
            </a:r>
            <a:r>
              <a:rPr lang="iw-IL" sz="3500" b="1" dirty="0" smtClean="0"/>
              <a:t>כ</a:t>
            </a:r>
            <a:r>
              <a:rPr lang="he-IL" sz="3500" b="1" dirty="0" smtClean="0"/>
              <a:t>63</a:t>
            </a:r>
            <a:r>
              <a:rPr lang="he-IL" sz="3500" b="1" dirty="0"/>
              <a:t>%</a:t>
            </a:r>
            <a:r>
              <a:rPr lang="he-IL" sz="3500" b="1" dirty="0" smtClean="0"/>
              <a:t> </a:t>
            </a:r>
            <a:r>
              <a:rPr lang="iw-IL" sz="3500" b="1" dirty="0" smtClean="0"/>
              <a:t> </a:t>
            </a:r>
            <a:r>
              <a:rPr lang="iw-IL" sz="3500" b="1" dirty="0"/>
              <a:t>את מחירי הדירות בעיר וונקובר.</a:t>
            </a:r>
            <a:endParaRPr sz="3500" b="1" dirty="0"/>
          </a:p>
          <a:p>
            <a:pPr marL="228600" lvl="0" indent="-508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508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6"/>
    </mc:Choice>
    <mc:Fallback xmlns="">
      <p:transition spd="slow" advTm="2256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"/>
          <p:cNvSpPr txBox="1">
            <a:spLocks noGrp="1"/>
          </p:cNvSpPr>
          <p:nvPr>
            <p:ph type="title"/>
          </p:nvPr>
        </p:nvSpPr>
        <p:spPr>
          <a:xfrm>
            <a:off x="532169" y="323869"/>
            <a:ext cx="10515600" cy="1325563"/>
          </a:xfrm>
          <a:prstGeom prst="rect">
            <a:avLst/>
          </a:prstGeom>
          <a:noFill/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he-IL" sz="7200" b="1" dirty="0">
                <a:solidFill>
                  <a:srgbClr val="000000">
                    <a:lumMod val="95000"/>
                    <a:lumOff val="5000"/>
                  </a:srgbClr>
                </a:solidFill>
                <a:effectLst>
                  <a:glow>
                    <a:srgbClr val="4472C4">
                      <a:alpha val="85000"/>
                    </a:srgb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  <a:sym typeface="Calibri"/>
              </a:rPr>
              <a:t>מקורות מידע</a:t>
            </a:r>
            <a:endParaRPr sz="7200" b="1" dirty="0">
              <a:solidFill>
                <a:srgbClr val="FF0000"/>
              </a:solidFill>
            </a:endParaRPr>
          </a:p>
        </p:txBody>
      </p:sp>
      <p:pic>
        <p:nvPicPr>
          <p:cNvPr id="258" name="Google Shape;25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4630" y="4452922"/>
            <a:ext cx="5658970" cy="1325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 descr="DIY Web Resources - Stack Overflow | NPLS Websi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92356" y="3609306"/>
            <a:ext cx="5015014" cy="2486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 descr="IL קמפוס עמוד הבית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8637" y="2014537"/>
            <a:ext cx="4181507" cy="1157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2" descr="דירות | Remax Smart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96036" y="2053697"/>
            <a:ext cx="4111462" cy="13995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>
            <a:spLocks noGrp="1"/>
          </p:cNvSpPr>
          <p:nvPr>
            <p:ph type="title"/>
          </p:nvPr>
        </p:nvSpPr>
        <p:spPr>
          <a:xfrm>
            <a:off x="653472" y="39716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94215"/>
              </a:buClr>
              <a:buSzPts val="4400"/>
              <a:buFont typeface="Arial"/>
              <a:buNone/>
            </a:pPr>
            <a:r>
              <a:rPr lang="he-IL" sz="7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>
                    <a:schemeClr val="accent1">
                      <a:alpha val="85000"/>
                    </a:scheme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</a:rPr>
              <a:t>איך בחרנו את הנושא</a:t>
            </a:r>
            <a:endParaRPr sz="7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0" y="1193333"/>
            <a:ext cx="12265033" cy="4471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200"/>
              <a:buFont typeface="Arial"/>
              <a:buNone/>
            </a:pPr>
            <a:r>
              <a:rPr lang="he-IL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רצינו לבחור בנושא שנוגע לחיי היום יום שלנו ומעניין צעירים רבים </a:t>
            </a:r>
            <a:r>
              <a:rPr lang="iw-IL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 בגילינו</a:t>
            </a:r>
            <a:r>
              <a:rPr lang="he-IL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שמעוניינים ברכישת דירה בעתיד הקרוב</a:t>
            </a:r>
            <a:endParaRPr lang="he-IL" sz="2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Arial"/>
            </a:endParaRPr>
          </a:p>
          <a:p>
            <a:pPr marL="0" marR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200"/>
              <a:buFont typeface="Arial"/>
              <a:buNone/>
            </a:pPr>
            <a:endParaRPr sz="2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Arial"/>
            </a:endParaRPr>
          </a:p>
          <a:p>
            <a:pPr marL="0" marR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200"/>
              <a:buFont typeface="Arial"/>
              <a:buNone/>
            </a:pPr>
            <a:r>
              <a:rPr lang="iw-IL" sz="2400" b="1" u="sng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הגענו למסקנה שאנו רוצים לחקור את תחום הנדל"ן</a:t>
            </a:r>
            <a:endParaRPr sz="2400" b="1" u="sng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endParaRPr sz="2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Arial"/>
            </a:endParaRPr>
          </a:p>
          <a:p>
            <a:pPr marL="0" marR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3200"/>
              <a:buFont typeface="Arial"/>
              <a:buNone/>
            </a:pPr>
            <a:r>
              <a:rPr lang="he-IL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ו</a:t>
            </a:r>
            <a:r>
              <a:rPr lang="iw-IL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rial"/>
              </a:rPr>
              <a:t>התמקדנו בנדל"ן של  העיר וונקובר, קנדה.</a:t>
            </a:r>
            <a:endParaRPr sz="24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9" name="Google Shape;109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276" y="4785496"/>
            <a:ext cx="2000075" cy="200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 txBox="1">
            <a:spLocks noGrp="1"/>
          </p:cNvSpPr>
          <p:nvPr>
            <p:ph type="title"/>
          </p:nvPr>
        </p:nvSpPr>
        <p:spPr>
          <a:xfrm>
            <a:off x="0" y="123784"/>
            <a:ext cx="12284363" cy="1228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ctr">
              <a:buClr>
                <a:srgbClr val="E94215"/>
              </a:buClr>
              <a:buSzPts val="4400"/>
            </a:pPr>
            <a:r>
              <a:rPr lang="he-IL" sz="7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>
                    <a:schemeClr val="accent1">
                      <a:alpha val="85000"/>
                    </a:scheme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ea typeface="Calibri"/>
                <a:cs typeface="David" panose="020E0502060401010101" pitchFamily="34" charset="-79"/>
                <a:sym typeface="Calibri"/>
              </a:rPr>
              <a:t>האתר ממנו</a:t>
            </a:r>
            <a:r>
              <a:rPr lang="he-IL" sz="7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>
                    <a:schemeClr val="accent1">
                      <a:alpha val="85000"/>
                    </a:scheme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cs typeface="David" panose="020E0502060401010101" pitchFamily="34" charset="-79"/>
              </a:rPr>
              <a:t> הרכשנו הנתונים</a:t>
            </a:r>
            <a:endParaRPr sz="7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144516" y="1729877"/>
            <a:ext cx="11505483" cy="5506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R="0"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</a:t>
            </a:r>
            <a:r>
              <a:rPr lang="iw-IL" sz="44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השתמשנו באתר הרשמי </a:t>
            </a:r>
            <a:r>
              <a:rPr lang="he-IL" sz="44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של </a:t>
            </a:r>
            <a:r>
              <a:rPr lang="iw-IL" sz="44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חברת                קנדה</a:t>
            </a:r>
            <a:r>
              <a:rPr lang="he-IL" sz="44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.</a:t>
            </a: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/>
            </a:r>
            <a:b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</a:br>
            <a:endParaRPr lang="he-IL" sz="2800" b="1" dirty="0">
              <a:solidFill>
                <a:schemeClr val="dk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R="0" lvl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sz="2800" b="1" dirty="0">
              <a:solidFill>
                <a:schemeClr val="dk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  </a:t>
            </a: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iw-IL" sz="44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באתר ישנ</a:t>
            </a:r>
            <a:r>
              <a:rPr lang="he-IL" sz="44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ם</a:t>
            </a:r>
            <a:r>
              <a:rPr lang="iw-IL" sz="44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21 </a:t>
            </a:r>
            <a:r>
              <a:rPr lang="he-IL" sz="44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</a:t>
            </a:r>
            <a:r>
              <a:rPr lang="he-IL" sz="4400" b="1" dirty="0" smtClean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סוגי נתונים שבהמשך </a:t>
            </a:r>
            <a:r>
              <a:rPr lang="he-IL" sz="44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יתורגמו לעמודות נפרדות והם: </a:t>
            </a:r>
            <a:r>
              <a:rPr lang="en-US" sz="44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/>
            </a:r>
            <a:br>
              <a:rPr lang="en-US" sz="44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</a:br>
            <a:endParaRPr lang="he-IL" sz="4400" b="1" dirty="0">
              <a:solidFill>
                <a:schemeClr val="dk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1. </a:t>
            </a: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מחיר</a:t>
            </a:r>
            <a:endParaRPr lang="he-IL" sz="2800" b="1" dirty="0">
              <a:solidFill>
                <a:schemeClr val="dk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algn="r" rtl="1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2.</a:t>
            </a: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כמות חדרים</a:t>
            </a:r>
            <a:endParaRPr lang="he-IL" sz="2800" b="1" dirty="0">
              <a:solidFill>
                <a:schemeClr val="dk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3. </a:t>
            </a: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כמות </a:t>
            </a: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חדרי רחצה</a:t>
            </a: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4. </a:t>
            </a: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מטר מרובע</a:t>
            </a:r>
            <a:endParaRPr lang="he-IL" sz="2800" b="1" dirty="0">
              <a:solidFill>
                <a:schemeClr val="dk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5. </a:t>
            </a: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סוג הנכס</a:t>
            </a:r>
            <a:endParaRPr lang="he-IL" sz="2800" b="1" dirty="0">
              <a:solidFill>
                <a:schemeClr val="dk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6. </a:t>
            </a: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שכונה</a:t>
            </a:r>
            <a:r>
              <a:rPr lang="en-US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/>
            </a:r>
            <a:br>
              <a:rPr lang="en-US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</a:b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/>
            </a:r>
            <a:b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</a:b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7. </a:t>
            </a: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שירותים באזור </a:t>
            </a: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כאשר המידע אודות השירותים הללו היה מדורג בציון של מ1-10.</a:t>
            </a:r>
            <a:endParaRPr lang="he-IL" sz="2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אזור שקט, בתי ספר יסודיים ,  פארקים, תנועת רכבים, מכולות, ידידותי</a:t>
            </a:r>
            <a:r>
              <a:rPr lang="he-IL" sz="2800" b="1" dirty="0" err="1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ות</a:t>
            </a: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להולך רגל, בתי קפה, </a:t>
            </a:r>
            <a:endParaRPr lang="he-IL" sz="2800" b="1" dirty="0">
              <a:solidFill>
                <a:schemeClr val="dk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תחבורה ציבורית, פעוטון, מסעדות, מסלול רכיבת אופניים, חיוניות, שופינג, בתי ספר על תיכוני</a:t>
            </a:r>
            <a:r>
              <a:rPr lang="he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ים</a:t>
            </a: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וחיי לילה.</a:t>
            </a:r>
            <a:br>
              <a:rPr lang="iw-IL" sz="2800" b="1" dirty="0">
                <a:solidFill>
                  <a:schemeClr val="dk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</a:br>
            <a:r>
              <a:rPr lang="iw-IL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508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508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5080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63675" y="1730153"/>
            <a:ext cx="1043940" cy="23214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כוכב: 5 פינות 1">
            <a:extLst>
              <a:ext uri="{FF2B5EF4-FFF2-40B4-BE49-F238E27FC236}">
                <a16:creationId xmlns:a16="http://schemas.microsoft.com/office/drawing/2014/main" id="{A2377EE8-8A92-D296-A85A-851C10A920A4}"/>
              </a:ext>
            </a:extLst>
          </p:cNvPr>
          <p:cNvSpPr/>
          <p:nvPr/>
        </p:nvSpPr>
        <p:spPr>
          <a:xfrm>
            <a:off x="11649999" y="1683906"/>
            <a:ext cx="365760" cy="324642"/>
          </a:xfrm>
          <a:prstGeom prst="star5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" name="כוכב: 5 פינות 2">
            <a:extLst>
              <a:ext uri="{FF2B5EF4-FFF2-40B4-BE49-F238E27FC236}">
                <a16:creationId xmlns:a16="http://schemas.microsoft.com/office/drawing/2014/main" id="{3E7215F8-345E-8C15-8CE5-71A46C777703}"/>
              </a:ext>
            </a:extLst>
          </p:cNvPr>
          <p:cNvSpPr/>
          <p:nvPr/>
        </p:nvSpPr>
        <p:spPr>
          <a:xfrm>
            <a:off x="11681724" y="2643295"/>
            <a:ext cx="365760" cy="324642"/>
          </a:xfrm>
          <a:prstGeom prst="star5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3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6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9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2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8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1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4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1629624" y="0"/>
            <a:ext cx="8229600" cy="1228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94215"/>
              </a:buClr>
              <a:buSzPts val="4400"/>
              <a:buFont typeface="Calibri"/>
              <a:buNone/>
            </a:pPr>
            <a:r>
              <a:rPr lang="he-IL" sz="7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>
                    <a:schemeClr val="accent1">
                      <a:alpha val="85000"/>
                    </a:scheme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ea typeface="Calibri"/>
                <a:cs typeface="David" panose="020E0502060401010101" pitchFamily="34" charset="-79"/>
                <a:sym typeface="Calibri"/>
              </a:rPr>
              <a:t>בעיות בהרכשת נתונים</a:t>
            </a:r>
            <a:endParaRPr sz="7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381252" y="1602929"/>
            <a:ext cx="1124124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514350" marR="0" lvl="0" indent="-51435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iw-IL" sz="3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הנתונים אינם נמצאים בעמוד אחד</a:t>
            </a:r>
            <a:r>
              <a:rPr lang="he-IL" sz="3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–</a:t>
            </a:r>
            <a:r>
              <a:rPr lang="iw-IL" sz="3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3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he-IL" sz="3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הנתונים</a:t>
            </a: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מתפרס</a:t>
            </a: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ים</a:t>
            </a: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לכמות רבה של עמודים</a:t>
            </a: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שמכילים נתונים עבור כל  פריט </a:t>
            </a:r>
            <a:r>
              <a:rPr lang="he-IL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נדל''ן</a:t>
            </a: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שמוצע 	למכירה</a:t>
            </a:r>
          </a:p>
          <a:p>
            <a:pPr marL="514350" marR="0" lvl="0" indent="-51435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endParaRPr lang="he-IL" sz="28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he-IL" sz="28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iw-IL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האתר דינמ</a:t>
            </a:r>
            <a:r>
              <a:rPr lang="he-IL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י -  </a:t>
            </a:r>
            <a: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he-IL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he-IL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יכול להשתנות בכל רגע נתון</a:t>
            </a:r>
            <a: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dirty="0"/>
          </a:p>
          <a:p>
            <a:pPr marL="514350" marR="0" lvl="0" indent="-51435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+mj-lt"/>
              <a:buAutoNum type="arabicPeriod"/>
            </a:pPr>
            <a: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Lazy Loading</a:t>
            </a:r>
            <a:r>
              <a:rPr lang="he-IL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– </a:t>
            </a: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he-IL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לא קיבלנו את כל נתונים שבאתר מחלקו העליון ולכן היינו צריכים למצוא דרך לגשת 	לעמוד כולו</a:t>
            </a: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lang="he-IL"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r" rt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sz="28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/>
          <p:nvPr/>
        </p:nvSpPr>
        <p:spPr>
          <a:xfrm>
            <a:off x="553673" y="1421110"/>
            <a:ext cx="1124124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5080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6"/>
          <p:cNvSpPr txBox="1"/>
          <p:nvPr/>
        </p:nvSpPr>
        <p:spPr>
          <a:xfrm>
            <a:off x="0" y="98758"/>
            <a:ext cx="10363103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7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>
                    <a:schemeClr val="accent1">
                      <a:alpha val="85000"/>
                    </a:scheme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ea typeface="Calibri"/>
                <a:cs typeface="David" panose="020E0502060401010101" pitchFamily="34" charset="-79"/>
                <a:sym typeface="Calibri"/>
              </a:rPr>
              <a:t>דרך התמודדות עם בעיות</a:t>
            </a:r>
            <a:endParaRPr sz="7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6"/>
          <p:cNvSpPr txBox="1"/>
          <p:nvPr/>
        </p:nvSpPr>
        <p:spPr>
          <a:xfrm>
            <a:off x="1810692" y="1563285"/>
            <a:ext cx="8869781" cy="5632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לאחר בדיקות רבות של העמוד, במטרה למצוא חוקיות שמתרחשת בכל החלפת עמוד, 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גילינו שבכל כתובת עמוד באתר של רימקס יש 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כתובת ובסופה יש </a:t>
            </a: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מספר ש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מציין את</a:t>
            </a: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העמוד בו אנחנו נמצאים 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ו</a:t>
            </a: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לכן אפשר להשתמש בזה ולהחליף עמודים כשמשנים מספר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2" name="Google Shape;132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13802" y="5661496"/>
            <a:ext cx="9964396" cy="105143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A06D477B-7E3B-03DC-C37D-84D66472F592}"/>
              </a:ext>
            </a:extLst>
          </p:cNvPr>
          <p:cNvSpPr txBox="1"/>
          <p:nvPr/>
        </p:nvSpPr>
        <p:spPr>
          <a:xfrm>
            <a:off x="2766379" y="1101620"/>
            <a:ext cx="7725893" cy="461665"/>
          </a:xfrm>
          <a:prstGeom prst="rect">
            <a:avLst/>
          </a:prstGeom>
          <a:noFill/>
          <a:effectLst>
            <a:outerShdw blurRad="50800" dist="38100" dir="2700000" sx="200000" sy="200000" algn="tl" rotWithShape="0">
              <a:prstClr val="black"/>
            </a:outerShdw>
            <a:reflection endPos="65000" dist="50800" dir="5400000" sy="-100000" algn="bl" rotWithShape="0"/>
          </a:effectLst>
        </p:spPr>
        <p:txBody>
          <a:bodyPr wrap="square">
            <a:spAutoFit/>
          </a:bodyPr>
          <a:lstStyle/>
          <a:p>
            <a:r>
              <a:rPr lang="he-IL" sz="2400" b="1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הבעייה</a:t>
            </a:r>
            <a:r>
              <a:rPr lang="he-IL" sz="2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:</a:t>
            </a:r>
            <a:r>
              <a:rPr lang="iw-IL" sz="2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הנתונים אינם נמצאים בעמוד אחד</a:t>
            </a:r>
            <a:r>
              <a:rPr lang="he-IL" sz="2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</a:t>
            </a:r>
            <a:endParaRPr lang="he-IL" sz="24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078" name="Picture 6" descr="Shocked Meme - IdleMeme">
            <a:extLst>
              <a:ext uri="{FF2B5EF4-FFF2-40B4-BE49-F238E27FC236}">
                <a16:creationId xmlns:a16="http://schemas.microsoft.com/office/drawing/2014/main" id="{F173EAB5-4EF2-618A-C7D9-B4AFC3E48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802" y="3614117"/>
            <a:ext cx="3530837" cy="172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/>
          <p:nvPr/>
        </p:nvSpPr>
        <p:spPr>
          <a:xfrm>
            <a:off x="553673" y="1421110"/>
            <a:ext cx="1124124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5080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7"/>
          <p:cNvSpPr txBox="1"/>
          <p:nvPr/>
        </p:nvSpPr>
        <p:spPr>
          <a:xfrm>
            <a:off x="635322" y="46439"/>
            <a:ext cx="981325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7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>
                    <a:schemeClr val="accent1">
                      <a:alpha val="85000"/>
                    </a:scheme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ea typeface="Calibri"/>
                <a:cs typeface="David" panose="020E0502060401010101" pitchFamily="34" charset="-79"/>
                <a:sym typeface="Calibri"/>
              </a:rPr>
              <a:t>דרך התמודדות עם בעיות</a:t>
            </a:r>
            <a:endParaRPr lang="he-IL" sz="7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7"/>
          <p:cNvSpPr txBox="1"/>
          <p:nvPr/>
        </p:nvSpPr>
        <p:spPr>
          <a:xfrm>
            <a:off x="629446" y="1481737"/>
            <a:ext cx="10536573" cy="5632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הנתונים אינם נמצאים בעמוד אחד 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אלא יש צורך </a:t>
            </a:r>
            <a:r>
              <a:rPr lang="he-IL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להכנס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לכל </a:t>
            </a:r>
            <a:r>
              <a:rPr lang="he-IL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קוביה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שמייצגת דירה</a:t>
            </a: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הפיתרון: מכל עמוד איתרנו את כל הכתובות של כל דירה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וגילינו שיש</a:t>
            </a: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חוקיות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ב</a:t>
            </a: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כל סוף 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לינק יש סיומת </a:t>
            </a: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“-lst” </a:t>
            </a:r>
            <a:endParaRPr lang="he-IL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וכך הצלחנו לה</a:t>
            </a:r>
            <a:r>
              <a:rPr lang="he-IL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רכיש</a:t>
            </a: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את כל הנתונים מכל עמוד על כל דירה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26760" y="3429000"/>
            <a:ext cx="5511567" cy="3107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52067" y="3443302"/>
            <a:ext cx="5302385" cy="309305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52CC860D-7D67-B52B-A9D6-F1BF8B82FEF7}"/>
              </a:ext>
            </a:extLst>
          </p:cNvPr>
          <p:cNvSpPr txBox="1"/>
          <p:nvPr/>
        </p:nvSpPr>
        <p:spPr>
          <a:xfrm>
            <a:off x="4260542" y="1020072"/>
            <a:ext cx="36709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2400" b="1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הבעייה</a:t>
            </a:r>
            <a:r>
              <a:rPr lang="he-IL" sz="2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: האתר דינאמי</a:t>
            </a:r>
            <a:endParaRPr lang="he-IL" sz="2400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"/>
          <p:cNvSpPr/>
          <p:nvPr/>
        </p:nvSpPr>
        <p:spPr>
          <a:xfrm>
            <a:off x="553673" y="2198156"/>
            <a:ext cx="1124124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5080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8"/>
          <p:cNvSpPr txBox="1"/>
          <p:nvPr/>
        </p:nvSpPr>
        <p:spPr>
          <a:xfrm>
            <a:off x="1939373" y="96197"/>
            <a:ext cx="8689396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7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>
                    <a:schemeClr val="accent1">
                      <a:alpha val="85000"/>
                    </a:scheme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ea typeface="Calibri"/>
                <a:cs typeface="David" panose="020E0502060401010101" pitchFamily="34" charset="-79"/>
                <a:sym typeface="Calibri"/>
              </a:rPr>
              <a:t>דרך התמודדות עם בעיות</a:t>
            </a:r>
            <a:endParaRPr lang="he-IL" sz="7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535047" y="1200288"/>
            <a:ext cx="10536573" cy="452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rtl="1"/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זיהינו את הבעיה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כשראינו שברגע שפותחים את האתר אנחנו מפספסים חלק מהמידע</a:t>
            </a:r>
          </a:p>
          <a:p>
            <a:pPr algn="ctr" rtl="1"/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והבנו שעל מנת להוציא את המידע עלינו 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לגרום לעמוד לרדת למטה כדי שתהיה לנו גישה לכל המקורות,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לכן החלטנו להשתמש בסלניום ושמימושו יסייע בגלילת הדף עד לאיפה שקיים המידע</a:t>
            </a: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כל עמוד שנטען, גללנו עד הסוף למטה וכך הצלחנו לגשת לנתונים של הדירה כולה</a:t>
            </a:r>
            <a:r>
              <a:rPr lang="he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113DEA88-B99F-F11E-D90B-2B1C20243803}"/>
              </a:ext>
            </a:extLst>
          </p:cNvPr>
          <p:cNvSpPr txBox="1"/>
          <p:nvPr/>
        </p:nvSpPr>
        <p:spPr>
          <a:xfrm>
            <a:off x="4534249" y="1133437"/>
            <a:ext cx="6094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w-IL" sz="2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Lazy loading</a:t>
            </a:r>
            <a:r>
              <a:rPr lang="he-IL" sz="2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</a:t>
            </a:r>
            <a:r>
              <a:rPr lang="he-IL" sz="2400" b="1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הבעייה</a:t>
            </a:r>
            <a:r>
              <a:rPr lang="he-IL" sz="2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: </a:t>
            </a:r>
            <a:r>
              <a:rPr lang="iw-IL" sz="2400" b="1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 </a:t>
            </a:r>
            <a:endParaRPr lang="he-IL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 txBox="1">
            <a:spLocks noGrp="1"/>
          </p:cNvSpPr>
          <p:nvPr>
            <p:ph type="title"/>
          </p:nvPr>
        </p:nvSpPr>
        <p:spPr>
          <a:xfrm>
            <a:off x="-265188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72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glow>
                    <a:schemeClr val="accent1">
                      <a:alpha val="85000"/>
                    </a:schemeClr>
                  </a:glow>
                  <a:outerShdw blurRad="355600" dist="38100" dir="13500000" algn="br" rotWithShape="0">
                    <a:prstClr val="black"/>
                  </a:outerShdw>
                  <a:reflection blurRad="1270000" stA="45000" dist="1270000" dir="5400000" sy="-100000" algn="bl" rotWithShape="0"/>
                </a:effectLst>
                <a:latin typeface="David" panose="020E0502060401010101" pitchFamily="34" charset="-79"/>
                <a:ea typeface="Calibri"/>
                <a:cs typeface="David" panose="020E0502060401010101" pitchFamily="34" charset="-79"/>
                <a:sym typeface="Calibri"/>
              </a:rPr>
              <a:t>דרך התמודדות עם בעיות</a:t>
            </a:r>
            <a:endParaRPr lang="he-IL" sz="7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9"/>
          <p:cNvPicPr preferRelativeResize="0"/>
          <p:nvPr/>
        </p:nvPicPr>
        <p:blipFill rotWithShape="1">
          <a:blip r:embed="rId4">
            <a:alphaModFix/>
          </a:blip>
          <a:srcRect l="1117"/>
          <a:stretch/>
        </p:blipFill>
        <p:spPr>
          <a:xfrm>
            <a:off x="381000" y="4859388"/>
            <a:ext cx="7930647" cy="172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 l="-1918" t="3340" r="-504" b="11076"/>
          <a:stretch/>
        </p:blipFill>
        <p:spPr>
          <a:xfrm>
            <a:off x="9148654" y="1075054"/>
            <a:ext cx="2962588" cy="5504508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-3340357" y="1325563"/>
            <a:ext cx="12411075" cy="3847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כחלק מהרכשת הנתונים</a:t>
            </a: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ומכיוון </a:t>
            </a: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שאנו משתמים בסלניום </a:t>
            </a: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ובפקודה</a:t>
            </a: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"</a:t>
            </a: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sleep</a:t>
            </a: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"</a:t>
            </a: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על מנת לתת לעמוד לה</a:t>
            </a: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טען, רצינו לקבל עדכונים על התקדמות התהליך</a:t>
            </a: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גם כשאנחנו לא בבית, לוודא את קצב ההתקדמות ושאין שגיאה שעוצרת </a:t>
            </a: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את התהליך.</a:t>
            </a: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לכן הקמנו ערוץ ייעודי </a:t>
            </a:r>
            <a:r>
              <a:rPr lang="he-IL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בטלגרם</a:t>
            </a: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שמקבל עדכונים אודות </a:t>
            </a: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התהליך לפי אחוזי הצלחה.</a:t>
            </a:r>
            <a:endParaRPr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בתום התהליך העברנו את הנתונים ל</a:t>
            </a:r>
            <a:r>
              <a:rPr lang="he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dataframe ושמרנו אותו כקובץ </a:t>
            </a:r>
            <a:b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csv שנשלח אוטומטית לערוץ </a:t>
            </a:r>
            <a:r>
              <a:rPr lang="iw-IL" sz="2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טל</a:t>
            </a:r>
            <a:r>
              <a:rPr lang="he-IL" sz="2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גר</a:t>
            </a:r>
            <a:r>
              <a:rPr lang="iw-IL" sz="2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ם </a:t>
            </a:r>
            <a:r>
              <a:rPr lang="iw-IL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הייעודי שפתחנו</a:t>
            </a:r>
            <a:endParaRPr sz="2600" dirty="0"/>
          </a:p>
          <a:p>
            <a:pPr marL="0" marR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iw-IL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iw-IL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9" name="Google Shape;159;p9"/>
          <p:cNvPicPr preferRelativeResize="0"/>
          <p:nvPr/>
        </p:nvPicPr>
        <p:blipFill rotWithShape="1">
          <a:blip r:embed="rId6">
            <a:alphaModFix/>
          </a:blip>
          <a:srcRect r="19947"/>
          <a:stretch/>
        </p:blipFill>
        <p:spPr>
          <a:xfrm>
            <a:off x="9259292" y="3177346"/>
            <a:ext cx="1982239" cy="10728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AutoShape 2" descr="Good job stamp Vector Art Stock Images | Depositphotos">
            <a:extLst>
              <a:ext uri="{FF2B5EF4-FFF2-40B4-BE49-F238E27FC236}">
                <a16:creationId xmlns:a16="http://schemas.microsoft.com/office/drawing/2014/main" id="{5D0F8880-7FA5-FAEF-5BCB-CC55C5D48D1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348</Words>
  <Application>Microsoft Office PowerPoint</Application>
  <PresentationFormat>מסך רחב</PresentationFormat>
  <Paragraphs>117</Paragraphs>
  <Slides>22</Slides>
  <Notes>22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22</vt:i4>
      </vt:variant>
    </vt:vector>
  </HeadingPairs>
  <TitlesOfParts>
    <vt:vector size="30" baseType="lpstr">
      <vt:lpstr>Quintessential</vt:lpstr>
      <vt:lpstr>Tahoma</vt:lpstr>
      <vt:lpstr>Suez One</vt:lpstr>
      <vt:lpstr>Arial</vt:lpstr>
      <vt:lpstr>David</vt:lpstr>
      <vt:lpstr>Algerian</vt:lpstr>
      <vt:lpstr>Calibri</vt:lpstr>
      <vt:lpstr>ערכת נושא Office</vt:lpstr>
      <vt:lpstr>מצגת של PowerPoint‏</vt:lpstr>
      <vt:lpstr>שלבי העבודה</vt:lpstr>
      <vt:lpstr>איך בחרנו את הנושא</vt:lpstr>
      <vt:lpstr>האתר ממנו הרכשנו הנתונים</vt:lpstr>
      <vt:lpstr>בעיות בהרכשת נתונים</vt:lpstr>
      <vt:lpstr>מצגת של PowerPoint‏</vt:lpstr>
      <vt:lpstr>מצגת של PowerPoint‏</vt:lpstr>
      <vt:lpstr>מצגת של PowerPoint‏</vt:lpstr>
      <vt:lpstr>דרך התמודדות עם בעיות</vt:lpstr>
      <vt:lpstr>הכנה לData Frame - </vt:lpstr>
      <vt:lpstr>מצגת של PowerPoint‏</vt:lpstr>
      <vt:lpstr>בדיקת תלות בין משתנים</vt:lpstr>
      <vt:lpstr>עוד קצת EDA :</vt:lpstr>
      <vt:lpstr>עוד קצת EDA :</vt:lpstr>
      <vt:lpstr>קצת EDA : כמות הנכסים למכירה לפי סוג נכס</vt:lpstr>
      <vt:lpstr>למידת מכונה </vt:lpstr>
      <vt:lpstr>שלבי הרגרסיה הלינארית</vt:lpstr>
      <vt:lpstr>הגרף של הרגרסיה הלינארית :</vt:lpstr>
      <vt:lpstr>ניסיון לשיפור למידת המכונה</vt:lpstr>
      <vt:lpstr>הגרף של הרגרסיה הלינארית</vt:lpstr>
      <vt:lpstr>סיכום ומסקנות</vt:lpstr>
      <vt:lpstr>מקורות מידע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רועי כץ</dc:creator>
  <cp:lastModifiedBy>ניר כץ</cp:lastModifiedBy>
  <cp:revision>35</cp:revision>
  <dcterms:created xsi:type="dcterms:W3CDTF">2023-01-04T14:05:27Z</dcterms:created>
  <dcterms:modified xsi:type="dcterms:W3CDTF">2023-01-13T17:51:44Z</dcterms:modified>
</cp:coreProperties>
</file>